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eague Spartan" charset="1" panose="00000800000000000000"/>
      <p:regular r:id="rId19"/>
    </p:embeddedFont>
    <p:embeddedFont>
      <p:font typeface="Montserrat" charset="1" panose="00000500000000000000"/>
      <p:regular r:id="rId20"/>
    </p:embeddedFont>
    <p:embeddedFont>
      <p:font typeface="Canva Sans" charset="1" panose="020B0503030501040103"/>
      <p:regular r:id="rId21"/>
    </p:embeddedFont>
    <p:embeddedFont>
      <p:font typeface="Canva Sans Bold Italics" charset="1" panose="020B0803030501040103"/>
      <p:regular r:id="rId22"/>
    </p:embeddedFont>
    <p:embeddedFont>
      <p:font typeface="Glacial Indifference" charset="1" panose="00000000000000000000"/>
      <p:regular r:id="rId23"/>
    </p:embeddedFont>
    <p:embeddedFont>
      <p:font typeface="Canva Sans Bold" charset="1" panose="020B0803030501040103"/>
      <p:regular r:id="rId24"/>
    </p:embeddedFont>
    <p:embeddedFont>
      <p:font typeface="Montserrat Bold" charset="1" panose="00000800000000000000"/>
      <p:regular r:id="rId25"/>
    </p:embeddedFont>
    <p:embeddedFont>
      <p:font typeface="Glacial Indifference Bold Italics" charset="1" panose="00000800000000000000"/>
      <p:regular r:id="rId26"/>
    </p:embeddedFont>
    <p:embeddedFont>
      <p:font typeface="Glacial Indifference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app.powerbi.com/view?r=eyJrIjoiNWE2OGNlYzQtYWE4Yy00ZGFhLTlhNjUtN2MwMjlhMzIyMDFiIiwidCI6IjQwMzVhMjEzLWU2NGUtNGI3Ny05NmNhLTkyNDFjODVjY2NhYyJ9"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06" t="-9222" r="0" b="-23917"/>
            </a:stretch>
          </a:blipFill>
        </p:spPr>
      </p:sp>
      <p:sp>
        <p:nvSpPr>
          <p:cNvPr name="AutoShape 3" id="3"/>
          <p:cNvSpPr/>
          <p:nvPr/>
        </p:nvSpPr>
        <p:spPr>
          <a:xfrm>
            <a:off x="12884275" y="5473382"/>
            <a:ext cx="4375025"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887577" y="2294402"/>
            <a:ext cx="6711145" cy="2849222"/>
          </a:xfrm>
          <a:prstGeom prst="rect">
            <a:avLst/>
          </a:prstGeom>
        </p:spPr>
        <p:txBody>
          <a:bodyPr anchor="t" rtlCol="false" tIns="0" lIns="0" bIns="0" rIns="0">
            <a:spAutoFit/>
          </a:bodyPr>
          <a:lstStyle/>
          <a:p>
            <a:pPr algn="r">
              <a:lnSpc>
                <a:spcPts val="7636"/>
              </a:lnSpc>
            </a:pPr>
            <a:r>
              <a:rPr lang="en-US" sz="5454">
                <a:solidFill>
                  <a:srgbClr val="FFFFFF"/>
                </a:solidFill>
                <a:latin typeface="League Spartan"/>
                <a:ea typeface="League Spartan"/>
                <a:cs typeface="League Spartan"/>
                <a:sym typeface="League Spartan"/>
              </a:rPr>
              <a:t>HR ANALYTICS &amp; EMPLOYEE INSIGHTS </a:t>
            </a:r>
          </a:p>
        </p:txBody>
      </p:sp>
      <p:grpSp>
        <p:nvGrpSpPr>
          <p:cNvPr name="Group 5" id="5"/>
          <p:cNvGrpSpPr/>
          <p:nvPr/>
        </p:nvGrpSpPr>
        <p:grpSpPr>
          <a:xfrm rot="-5400000">
            <a:off x="103865" y="-4302174"/>
            <a:ext cx="7609535" cy="5353706"/>
            <a:chOff x="0" y="0"/>
            <a:chExt cx="866460" cy="609600"/>
          </a:xfrm>
        </p:grpSpPr>
        <p:sp>
          <p:nvSpPr>
            <p:cNvPr name="Freeform 6" id="6"/>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7" id="7"/>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4784671" y="8227047"/>
            <a:ext cx="5628103" cy="5353706"/>
            <a:chOff x="0" y="0"/>
            <a:chExt cx="640844" cy="609600"/>
          </a:xfrm>
        </p:grpSpPr>
        <p:sp>
          <p:nvSpPr>
            <p:cNvPr name="Freeform 9" id="9"/>
            <p:cNvSpPr/>
            <p:nvPr/>
          </p:nvSpPr>
          <p:spPr>
            <a:xfrm flipH="false" flipV="false" rot="0">
              <a:off x="0" y="0"/>
              <a:ext cx="640844" cy="609600"/>
            </a:xfrm>
            <a:custGeom>
              <a:avLst/>
              <a:gdLst/>
              <a:ahLst/>
              <a:cxnLst/>
              <a:rect r="r" b="b" t="t" l="l"/>
              <a:pathLst>
                <a:path h="609600" w="640844">
                  <a:moveTo>
                    <a:pt x="203200" y="0"/>
                  </a:moveTo>
                  <a:lnTo>
                    <a:pt x="640844" y="0"/>
                  </a:lnTo>
                  <a:lnTo>
                    <a:pt x="437644"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0" id="10"/>
            <p:cNvSpPr txBox="true"/>
            <p:nvPr/>
          </p:nvSpPr>
          <p:spPr>
            <a:xfrm>
              <a:off x="101600" y="-38100"/>
              <a:ext cx="437644"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950420" y="5968682"/>
            <a:ext cx="6308880" cy="1957705"/>
          </a:xfrm>
          <a:prstGeom prst="rect">
            <a:avLst/>
          </a:prstGeom>
        </p:spPr>
        <p:txBody>
          <a:bodyPr anchor="t" rtlCol="false" tIns="0" lIns="0" bIns="0" rIns="0">
            <a:spAutoFit/>
          </a:bodyPr>
          <a:lstStyle/>
          <a:p>
            <a:pPr algn="r">
              <a:lnSpc>
                <a:spcPts val="3919"/>
              </a:lnSpc>
            </a:pPr>
            <a:r>
              <a:rPr lang="en-US" sz="2799">
                <a:solidFill>
                  <a:srgbClr val="FFFFFF"/>
                </a:solidFill>
                <a:latin typeface="Montserrat"/>
                <a:ea typeface="Montserrat"/>
                <a:cs typeface="Montserrat"/>
                <a:sym typeface="Montserrat"/>
              </a:rPr>
              <a:t>A data-driven overview of employee performance, satisfaction, and retention.</a:t>
            </a:r>
          </a:p>
          <a:p>
            <a:pPr algn="r">
              <a:lnSpc>
                <a:spcPts val="3919"/>
              </a:lnSpc>
            </a:pP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117"/>
        </a:solidFill>
      </p:bgPr>
    </p:bg>
    <p:spTree>
      <p:nvGrpSpPr>
        <p:cNvPr id="1" name=""/>
        <p:cNvGrpSpPr/>
        <p:nvPr/>
      </p:nvGrpSpPr>
      <p:grpSpPr>
        <a:xfrm>
          <a:off x="0" y="0"/>
          <a:ext cx="0" cy="0"/>
          <a:chOff x="0" y="0"/>
          <a:chExt cx="0" cy="0"/>
        </a:xfrm>
      </p:grpSpPr>
      <p:grpSp>
        <p:nvGrpSpPr>
          <p:cNvPr name="Group 2" id="2"/>
          <p:cNvGrpSpPr/>
          <p:nvPr/>
        </p:nvGrpSpPr>
        <p:grpSpPr>
          <a:xfrm rot="-5400000">
            <a:off x="16674311" y="754"/>
            <a:ext cx="7609535" cy="5353706"/>
            <a:chOff x="0" y="0"/>
            <a:chExt cx="866460" cy="609600"/>
          </a:xfrm>
        </p:grpSpPr>
        <p:sp>
          <p:nvSpPr>
            <p:cNvPr name="Freeform 3" id="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C2C2C4">
                <a:alpha val="71765"/>
              </a:srgbClr>
            </a:solidFill>
          </p:spPr>
        </p:sp>
        <p:sp>
          <p:nvSpPr>
            <p:cNvPr name="TextBox 4" id="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6674311" y="6121308"/>
            <a:ext cx="7609535" cy="5353706"/>
            <a:chOff x="0" y="0"/>
            <a:chExt cx="866460" cy="609600"/>
          </a:xfrm>
        </p:grpSpPr>
        <p:sp>
          <p:nvSpPr>
            <p:cNvPr name="Freeform 6" id="6"/>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C2C2C4">
                <a:alpha val="71765"/>
              </a:srgbClr>
            </a:solidFill>
          </p:spPr>
        </p:sp>
        <p:sp>
          <p:nvSpPr>
            <p:cNvPr name="TextBox 7" id="7"/>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2384819"/>
            <a:ext cx="13067898" cy="5517361"/>
          </a:xfrm>
          <a:custGeom>
            <a:avLst/>
            <a:gdLst/>
            <a:ahLst/>
            <a:cxnLst/>
            <a:rect r="r" b="b" t="t" l="l"/>
            <a:pathLst>
              <a:path h="5517361" w="13067898">
                <a:moveTo>
                  <a:pt x="0" y="0"/>
                </a:moveTo>
                <a:lnTo>
                  <a:pt x="13067898" y="0"/>
                </a:lnTo>
                <a:lnTo>
                  <a:pt x="13067898" y="5517362"/>
                </a:lnTo>
                <a:lnTo>
                  <a:pt x="0" y="5517362"/>
                </a:lnTo>
                <a:lnTo>
                  <a:pt x="0" y="0"/>
                </a:lnTo>
                <a:close/>
              </a:path>
            </a:pathLst>
          </a:custGeom>
          <a:blipFill>
            <a:blip r:embed="rId2"/>
            <a:stretch>
              <a:fillRect l="0" t="-15399" r="-2972" b="0"/>
            </a:stretch>
          </a:blipFill>
        </p:spPr>
      </p:sp>
      <p:sp>
        <p:nvSpPr>
          <p:cNvPr name="Freeform 9" id="9"/>
          <p:cNvSpPr/>
          <p:nvPr/>
        </p:nvSpPr>
        <p:spPr>
          <a:xfrm flipH="false" flipV="false" rot="0">
            <a:off x="1028700" y="7902181"/>
            <a:ext cx="13067898" cy="1982771"/>
          </a:xfrm>
          <a:custGeom>
            <a:avLst/>
            <a:gdLst/>
            <a:ahLst/>
            <a:cxnLst/>
            <a:rect r="r" b="b" t="t" l="l"/>
            <a:pathLst>
              <a:path h="1982771" w="13067898">
                <a:moveTo>
                  <a:pt x="0" y="0"/>
                </a:moveTo>
                <a:lnTo>
                  <a:pt x="13067898" y="0"/>
                </a:lnTo>
                <a:lnTo>
                  <a:pt x="13067898" y="1982770"/>
                </a:lnTo>
                <a:lnTo>
                  <a:pt x="0" y="1982770"/>
                </a:lnTo>
                <a:lnTo>
                  <a:pt x="0" y="0"/>
                </a:lnTo>
                <a:close/>
              </a:path>
            </a:pathLst>
          </a:custGeom>
          <a:blipFill>
            <a:blip r:embed="rId3"/>
            <a:stretch>
              <a:fillRect l="-4809" t="-85705" r="-4809" b="-66115"/>
            </a:stretch>
          </a:blipFill>
        </p:spPr>
      </p:sp>
      <p:sp>
        <p:nvSpPr>
          <p:cNvPr name="TextBox 10" id="10"/>
          <p:cNvSpPr txBox="true"/>
          <p:nvPr/>
        </p:nvSpPr>
        <p:spPr>
          <a:xfrm rot="0">
            <a:off x="5820756" y="199405"/>
            <a:ext cx="6646489" cy="829295"/>
          </a:xfrm>
          <a:prstGeom prst="rect">
            <a:avLst/>
          </a:prstGeom>
        </p:spPr>
        <p:txBody>
          <a:bodyPr anchor="t" rtlCol="false" tIns="0" lIns="0" bIns="0" rIns="0">
            <a:spAutoFit/>
          </a:bodyPr>
          <a:lstStyle/>
          <a:p>
            <a:pPr algn="ctr">
              <a:lnSpc>
                <a:spcPts val="6790"/>
              </a:lnSpc>
            </a:pPr>
            <a:r>
              <a:rPr lang="en-US" sz="4850">
                <a:solidFill>
                  <a:srgbClr val="C2C2C4"/>
                </a:solidFill>
                <a:latin typeface="League Spartan"/>
                <a:ea typeface="League Spartan"/>
                <a:cs typeface="League Spartan"/>
                <a:sym typeface="League Spartan"/>
              </a:rPr>
              <a:t>AI MODEL</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C2C2C4"/>
                </a:solidFill>
                <a:latin typeface="Canva Sans"/>
                <a:ea typeface="Canva Sans"/>
                <a:cs typeface="Canva Sans"/>
                <a:sym typeface="Canva Sans"/>
              </a:rPr>
              <a:t>10</a:t>
            </a:r>
          </a:p>
        </p:txBody>
      </p:sp>
      <p:sp>
        <p:nvSpPr>
          <p:cNvPr name="TextBox 12" id="12"/>
          <p:cNvSpPr txBox="true"/>
          <p:nvPr/>
        </p:nvSpPr>
        <p:spPr>
          <a:xfrm rot="0">
            <a:off x="0" y="1339931"/>
            <a:ext cx="17802225" cy="883502"/>
          </a:xfrm>
          <a:prstGeom prst="rect">
            <a:avLst/>
          </a:prstGeom>
        </p:spPr>
        <p:txBody>
          <a:bodyPr anchor="t" rtlCol="false" tIns="0" lIns="0" bIns="0" rIns="0">
            <a:spAutoFit/>
          </a:bodyPr>
          <a:lstStyle/>
          <a:p>
            <a:pPr algn="ctr">
              <a:lnSpc>
                <a:spcPts val="3507"/>
              </a:lnSpc>
              <a:spcBef>
                <a:spcPct val="0"/>
              </a:spcBef>
            </a:pPr>
            <a:r>
              <a:rPr lang="en-US" b="true" sz="2505">
                <a:solidFill>
                  <a:srgbClr val="C2C2C4"/>
                </a:solidFill>
                <a:latin typeface="Glacial Indifference Bold"/>
                <a:ea typeface="Glacial Indifference Bold"/>
                <a:cs typeface="Glacial Indifference Bold"/>
                <a:sym typeface="Glacial Indifference Bold"/>
              </a:rPr>
              <a:t> AI component is to predict the number of years an employee is expected to stay in the company based on historical employee data.</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9039675" y="3312380"/>
            <a:ext cx="8115300" cy="957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5400000">
            <a:off x="-1995792" y="-4872395"/>
            <a:ext cx="7609535" cy="5353706"/>
            <a:chOff x="0" y="0"/>
            <a:chExt cx="866460" cy="609600"/>
          </a:xfrm>
        </p:grpSpPr>
        <p:sp>
          <p:nvSpPr>
            <p:cNvPr name="Freeform 4" id="4"/>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5" id="5"/>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050913" y="9133132"/>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72982" y="2670391"/>
            <a:ext cx="6855170" cy="826777"/>
          </a:xfrm>
          <a:prstGeom prst="rect">
            <a:avLst/>
          </a:prstGeom>
        </p:spPr>
        <p:txBody>
          <a:bodyPr anchor="t" rtlCol="false" tIns="0" lIns="0" bIns="0" rIns="0">
            <a:spAutoFit/>
          </a:bodyPr>
          <a:lstStyle/>
          <a:p>
            <a:pPr algn="l">
              <a:lnSpc>
                <a:spcPts val="6790"/>
              </a:lnSpc>
            </a:pPr>
            <a:r>
              <a:rPr lang="en-US" sz="4850">
                <a:solidFill>
                  <a:srgbClr val="1F1E1D"/>
                </a:solidFill>
                <a:latin typeface="League Spartan"/>
                <a:ea typeface="League Spartan"/>
                <a:cs typeface="League Spartan"/>
                <a:sym typeface="League Spartan"/>
              </a:rPr>
              <a:t>RECOMMENDATIONS</a:t>
            </a:r>
          </a:p>
        </p:txBody>
      </p:sp>
      <p:sp>
        <p:nvSpPr>
          <p:cNvPr name="TextBox 10" id="10"/>
          <p:cNvSpPr txBox="true"/>
          <p:nvPr/>
        </p:nvSpPr>
        <p:spPr>
          <a:xfrm rot="0">
            <a:off x="1362019" y="3725519"/>
            <a:ext cx="6247618" cy="511467"/>
          </a:xfrm>
          <a:prstGeom prst="rect">
            <a:avLst/>
          </a:prstGeom>
        </p:spPr>
        <p:txBody>
          <a:bodyPr anchor="t" rtlCol="false" tIns="0" lIns="0" bIns="0" rIns="0">
            <a:spAutoFit/>
          </a:bodyPr>
          <a:lstStyle/>
          <a:p>
            <a:pPr algn="l">
              <a:lnSpc>
                <a:spcPts val="4244"/>
              </a:lnSpc>
            </a:pPr>
            <a:r>
              <a:rPr lang="en-US" sz="3031">
                <a:solidFill>
                  <a:srgbClr val="1F1E1D"/>
                </a:solidFill>
                <a:latin typeface="Montserrat"/>
                <a:ea typeface="Montserrat"/>
                <a:cs typeface="Montserrat"/>
                <a:sym typeface="Montserrat"/>
              </a:rPr>
              <a:t>Strengthen actions using data</a:t>
            </a:r>
          </a:p>
        </p:txBody>
      </p:sp>
      <p:sp>
        <p:nvSpPr>
          <p:cNvPr name="TextBox 11" id="11"/>
          <p:cNvSpPr txBox="true"/>
          <p:nvPr/>
        </p:nvSpPr>
        <p:spPr>
          <a:xfrm rot="0">
            <a:off x="9144000" y="2420205"/>
            <a:ext cx="8115300"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Review the salary and commission structure for sales representatives immediately, as their current salary is not keeping them. </a:t>
            </a:r>
          </a:p>
        </p:txBody>
      </p:sp>
      <p:sp>
        <p:nvSpPr>
          <p:cNvPr name="TextBox 12" id="12"/>
          <p:cNvSpPr txBox="true"/>
          <p:nvPr/>
        </p:nvSpPr>
        <p:spPr>
          <a:xfrm rot="0">
            <a:off x="8916618" y="4173486"/>
            <a:ext cx="8570064" cy="141605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Limiting employees to a certain percentage of travel per month or implementing a job rotation policy to reduce the travel burden on the same people or offering extra vacation days or higher allowances to frequent travelers. </a:t>
            </a:r>
          </a:p>
        </p:txBody>
      </p:sp>
      <p:sp>
        <p:nvSpPr>
          <p:cNvPr name="TextBox 13" id="13"/>
          <p:cNvSpPr txBox="true"/>
          <p:nvPr/>
        </p:nvSpPr>
        <p:spPr>
          <a:xfrm rot="0">
            <a:off x="12516477" y="1732544"/>
            <a:ext cx="915583" cy="621075"/>
          </a:xfrm>
          <a:prstGeom prst="rect">
            <a:avLst/>
          </a:prstGeom>
        </p:spPr>
        <p:txBody>
          <a:bodyPr anchor="t" rtlCol="false" tIns="0" lIns="0" bIns="0" rIns="0">
            <a:spAutoFit/>
          </a:bodyPr>
          <a:lstStyle/>
          <a:p>
            <a:pPr algn="ctr">
              <a:lnSpc>
                <a:spcPts val="5142"/>
              </a:lnSpc>
            </a:pPr>
            <a:r>
              <a:rPr lang="en-US" sz="3673" b="true">
                <a:solidFill>
                  <a:srgbClr val="1F1E1D"/>
                </a:solidFill>
                <a:latin typeface="Montserrat Bold"/>
                <a:ea typeface="Montserrat Bold"/>
                <a:cs typeface="Montserrat Bold"/>
                <a:sym typeface="Montserrat Bold"/>
              </a:rPr>
              <a:t>01</a:t>
            </a:r>
          </a:p>
        </p:txBody>
      </p:sp>
      <p:sp>
        <p:nvSpPr>
          <p:cNvPr name="TextBox 14" id="14"/>
          <p:cNvSpPr txBox="true"/>
          <p:nvPr/>
        </p:nvSpPr>
        <p:spPr>
          <a:xfrm rot="0">
            <a:off x="11231036" y="3471493"/>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02</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11</a:t>
            </a:r>
          </a:p>
        </p:txBody>
      </p:sp>
      <p:sp>
        <p:nvSpPr>
          <p:cNvPr name="TextBox 16" id="16"/>
          <p:cNvSpPr txBox="true"/>
          <p:nvPr/>
        </p:nvSpPr>
        <p:spPr>
          <a:xfrm rot="0">
            <a:off x="11231036" y="5646686"/>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03</a:t>
            </a:r>
          </a:p>
        </p:txBody>
      </p:sp>
      <p:sp>
        <p:nvSpPr>
          <p:cNvPr name="AutoShape 17" id="17"/>
          <p:cNvSpPr/>
          <p:nvPr/>
        </p:nvSpPr>
        <p:spPr>
          <a:xfrm>
            <a:off x="8983903" y="5580011"/>
            <a:ext cx="8342682" cy="0"/>
          </a:xfrm>
          <a:prstGeom prst="line">
            <a:avLst/>
          </a:prstGeom>
          <a:ln cap="flat" w="19050">
            <a:solidFill>
              <a:srgbClr val="000000"/>
            </a:solidFill>
            <a:prstDash val="solid"/>
            <a:headEnd type="none" len="sm" w="sm"/>
            <a:tailEnd type="none" len="sm" w="sm"/>
          </a:ln>
        </p:spPr>
      </p:sp>
      <p:sp>
        <p:nvSpPr>
          <p:cNvPr name="TextBox 18" id="18"/>
          <p:cNvSpPr txBox="true"/>
          <p:nvPr/>
        </p:nvSpPr>
        <p:spPr>
          <a:xfrm rot="0">
            <a:off x="8541902" y="6241047"/>
            <a:ext cx="8864731"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Establish a mentorship program for new and young employees to connect them with experienced staff and increase their engagement with the company, as they tend to leave quickly or review flexible working and remote work policies.</a:t>
            </a:r>
          </a:p>
        </p:txBody>
      </p:sp>
      <p:sp>
        <p:nvSpPr>
          <p:cNvPr name="AutoShape 19" id="19"/>
          <p:cNvSpPr/>
          <p:nvPr/>
        </p:nvSpPr>
        <p:spPr>
          <a:xfrm flipV="true">
            <a:off x="-50981" y="7480884"/>
            <a:ext cx="8439927" cy="0"/>
          </a:xfrm>
          <a:prstGeom prst="line">
            <a:avLst/>
          </a:prstGeom>
          <a:ln cap="flat" w="19050">
            <a:solidFill>
              <a:srgbClr val="000000"/>
            </a:solidFill>
            <a:prstDash val="solid"/>
            <a:headEnd type="none" len="sm" w="sm"/>
            <a:tailEnd type="none" len="sm" w="sm"/>
          </a:ln>
        </p:spPr>
      </p:sp>
      <p:sp>
        <p:nvSpPr>
          <p:cNvPr name="TextBox 20" id="20"/>
          <p:cNvSpPr txBox="true"/>
          <p:nvPr/>
        </p:nvSpPr>
        <p:spPr>
          <a:xfrm rot="0">
            <a:off x="2076015" y="7418972"/>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06</a:t>
            </a:r>
          </a:p>
        </p:txBody>
      </p:sp>
      <p:sp>
        <p:nvSpPr>
          <p:cNvPr name="TextBox 21" id="21"/>
          <p:cNvSpPr txBox="true"/>
          <p:nvPr/>
        </p:nvSpPr>
        <p:spPr>
          <a:xfrm rot="0">
            <a:off x="66597" y="8156208"/>
            <a:ext cx="8463512"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Implement periodic monitoring of the AI tenure-prediction model to highlight employees with low predicted tenure and enable timely HR interventions. </a:t>
            </a:r>
          </a:p>
        </p:txBody>
      </p:sp>
      <p:sp>
        <p:nvSpPr>
          <p:cNvPr name="TextBox 22" id="22"/>
          <p:cNvSpPr txBox="true"/>
          <p:nvPr/>
        </p:nvSpPr>
        <p:spPr>
          <a:xfrm rot="0">
            <a:off x="2076015" y="5522861"/>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05</a:t>
            </a:r>
          </a:p>
        </p:txBody>
      </p:sp>
      <p:sp>
        <p:nvSpPr>
          <p:cNvPr name="TextBox 23" id="23"/>
          <p:cNvSpPr txBox="true"/>
          <p:nvPr/>
        </p:nvSpPr>
        <p:spPr>
          <a:xfrm rot="0">
            <a:off x="0" y="6202947"/>
            <a:ext cx="8463512"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It is recommended that the company adopt the 360-degree evaluation method, as it is the most suitable approach for the current situation of the company.</a:t>
            </a:r>
          </a:p>
        </p:txBody>
      </p:sp>
      <p:sp>
        <p:nvSpPr>
          <p:cNvPr name="TextBox 24" id="24"/>
          <p:cNvSpPr txBox="true"/>
          <p:nvPr/>
        </p:nvSpPr>
        <p:spPr>
          <a:xfrm rot="0">
            <a:off x="11311084" y="7418972"/>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04</a:t>
            </a:r>
          </a:p>
        </p:txBody>
      </p:sp>
      <p:sp>
        <p:nvSpPr>
          <p:cNvPr name="TextBox 25" id="25"/>
          <p:cNvSpPr txBox="true"/>
          <p:nvPr/>
        </p:nvSpPr>
        <p:spPr>
          <a:xfrm rot="0">
            <a:off x="8664960" y="8084954"/>
            <a:ext cx="8864731"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The company should regularly conduct exit interviews to analyze the real reasons behind employee departures, which will help in developing effective strategies for talent retention and improving the work environment.</a:t>
            </a:r>
          </a:p>
        </p:txBody>
      </p:sp>
      <p:sp>
        <p:nvSpPr>
          <p:cNvPr name="AutoShape 26" id="26"/>
          <p:cNvSpPr/>
          <p:nvPr/>
        </p:nvSpPr>
        <p:spPr>
          <a:xfrm>
            <a:off x="8722879" y="7495172"/>
            <a:ext cx="8342682"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378" r="0" b="-5378"/>
            </a:stretch>
          </a:blipFill>
        </p:spPr>
      </p:sp>
      <p:grpSp>
        <p:nvGrpSpPr>
          <p:cNvPr name="Group 3" id="3"/>
          <p:cNvGrpSpPr/>
          <p:nvPr/>
        </p:nvGrpSpPr>
        <p:grpSpPr>
          <a:xfrm rot="0">
            <a:off x="2735995" y="2468562"/>
            <a:ext cx="1239263" cy="123926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grpSp>
        <p:nvGrpSpPr>
          <p:cNvPr name="Group 5" id="5"/>
          <p:cNvGrpSpPr/>
          <p:nvPr/>
        </p:nvGrpSpPr>
        <p:grpSpPr>
          <a:xfrm rot="0">
            <a:off x="8401957" y="2468562"/>
            <a:ext cx="1239263" cy="123926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grpSp>
        <p:nvGrpSpPr>
          <p:cNvPr name="Group 7" id="7"/>
          <p:cNvGrpSpPr/>
          <p:nvPr/>
        </p:nvGrpSpPr>
        <p:grpSpPr>
          <a:xfrm rot="0">
            <a:off x="14067918" y="2421636"/>
            <a:ext cx="1239263" cy="123926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sp>
        <p:nvSpPr>
          <p:cNvPr name="TextBox 9" id="9"/>
          <p:cNvSpPr txBox="true"/>
          <p:nvPr/>
        </p:nvSpPr>
        <p:spPr>
          <a:xfrm rot="0">
            <a:off x="878491" y="4228970"/>
            <a:ext cx="4950173" cy="5244465"/>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the company has good overall stability (Retention 84%), but there are weaknesses in the sales department and among younger, more frequent travelers. </a:t>
            </a:r>
          </a:p>
        </p:txBody>
      </p:sp>
      <p:sp>
        <p:nvSpPr>
          <p:cNvPr name="TextBox 10" id="10"/>
          <p:cNvSpPr txBox="true"/>
          <p:nvPr/>
        </p:nvSpPr>
        <p:spPr>
          <a:xfrm rot="0">
            <a:off x="6666864" y="4228970"/>
            <a:ext cx="4954272" cy="2339340"/>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 Focusing on reforming sales compensation and travel policies .</a:t>
            </a:r>
          </a:p>
        </p:txBody>
      </p:sp>
      <p:sp>
        <p:nvSpPr>
          <p:cNvPr name="TextBox 11" id="11"/>
          <p:cNvSpPr txBox="true"/>
          <p:nvPr/>
        </p:nvSpPr>
        <p:spPr>
          <a:xfrm rot="0">
            <a:off x="12459336" y="4228970"/>
            <a:ext cx="4481561" cy="2920365"/>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Having an AI model helps HR in decision making processes</a:t>
            </a:r>
          </a:p>
        </p:txBody>
      </p:sp>
      <p:sp>
        <p:nvSpPr>
          <p:cNvPr name="TextBox 12" id="12"/>
          <p:cNvSpPr txBox="true"/>
          <p:nvPr/>
        </p:nvSpPr>
        <p:spPr>
          <a:xfrm rot="0">
            <a:off x="2735995" y="2376549"/>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1</a:t>
            </a:r>
          </a:p>
        </p:txBody>
      </p:sp>
      <p:sp>
        <p:nvSpPr>
          <p:cNvPr name="TextBox 13" id="13"/>
          <p:cNvSpPr txBox="true"/>
          <p:nvPr/>
        </p:nvSpPr>
        <p:spPr>
          <a:xfrm rot="0">
            <a:off x="8401957" y="232962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2</a:t>
            </a:r>
          </a:p>
        </p:txBody>
      </p:sp>
      <p:sp>
        <p:nvSpPr>
          <p:cNvPr name="TextBox 14" id="14"/>
          <p:cNvSpPr txBox="true"/>
          <p:nvPr/>
        </p:nvSpPr>
        <p:spPr>
          <a:xfrm rot="0">
            <a:off x="14067918" y="232962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3</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EAD3C7"/>
                </a:solidFill>
                <a:latin typeface="Canva Sans"/>
                <a:ea typeface="Canva Sans"/>
                <a:cs typeface="Canva Sans"/>
                <a:sym typeface="Canva Sans"/>
              </a:rPr>
              <a:t>12</a:t>
            </a:r>
          </a:p>
        </p:txBody>
      </p:sp>
      <p:sp>
        <p:nvSpPr>
          <p:cNvPr name="TextBox 16" id="16"/>
          <p:cNvSpPr txBox="true"/>
          <p:nvPr/>
        </p:nvSpPr>
        <p:spPr>
          <a:xfrm rot="0">
            <a:off x="6625571" y="1076325"/>
            <a:ext cx="3972639" cy="815340"/>
          </a:xfrm>
          <a:prstGeom prst="rect">
            <a:avLst/>
          </a:prstGeom>
        </p:spPr>
        <p:txBody>
          <a:bodyPr anchor="t" rtlCol="false" tIns="0" lIns="0" bIns="0" rIns="0">
            <a:spAutoFit/>
          </a:bodyPr>
          <a:lstStyle/>
          <a:p>
            <a:pPr algn="ctr">
              <a:lnSpc>
                <a:spcPts val="6269"/>
              </a:lnSpc>
              <a:spcBef>
                <a:spcPct val="0"/>
              </a:spcBef>
            </a:pPr>
            <a:r>
              <a:rPr lang="en-US" b="true" sz="5699">
                <a:solidFill>
                  <a:srgbClr val="EAD3C7"/>
                </a:solidFill>
                <a:latin typeface="Canva Sans Bold"/>
                <a:ea typeface="Canva Sans Bold"/>
                <a:cs typeface="Canva Sans Bold"/>
                <a:sym typeface="Canva Sans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06" t="-9222" r="0" b="-23917"/>
            </a:stretch>
          </a:blipFill>
        </p:spPr>
      </p:sp>
      <p:grpSp>
        <p:nvGrpSpPr>
          <p:cNvPr name="Group 3" id="3"/>
          <p:cNvGrpSpPr/>
          <p:nvPr/>
        </p:nvGrpSpPr>
        <p:grpSpPr>
          <a:xfrm rot="-5400000">
            <a:off x="-4478375" y="6061208"/>
            <a:ext cx="7609535" cy="5353706"/>
            <a:chOff x="0" y="0"/>
            <a:chExt cx="866460" cy="609600"/>
          </a:xfrm>
        </p:grpSpPr>
        <p:sp>
          <p:nvSpPr>
            <p:cNvPr name="Freeform 4" id="4"/>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5" id="5"/>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176740" y="9691760"/>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391615" y="3087101"/>
            <a:ext cx="6867685" cy="1884968"/>
          </a:xfrm>
          <a:prstGeom prst="rect">
            <a:avLst/>
          </a:prstGeom>
        </p:spPr>
        <p:txBody>
          <a:bodyPr anchor="t" rtlCol="false" tIns="0" lIns="0" bIns="0" rIns="0">
            <a:spAutoFit/>
          </a:bodyPr>
          <a:lstStyle/>
          <a:p>
            <a:pPr algn="r">
              <a:lnSpc>
                <a:spcPts val="7636"/>
              </a:lnSpc>
            </a:pPr>
            <a:r>
              <a:rPr lang="en-US" sz="5454">
                <a:solidFill>
                  <a:srgbClr val="FFFFFF"/>
                </a:solidFill>
                <a:latin typeface="League Spartan"/>
                <a:ea typeface="League Spartan"/>
                <a:cs typeface="League Spartan"/>
                <a:sym typeface="League Spartan"/>
              </a:rPr>
              <a:t>THANK YOU FOR YOUR ATTENTION</a:t>
            </a:r>
          </a:p>
        </p:txBody>
      </p:sp>
      <p:grpSp>
        <p:nvGrpSpPr>
          <p:cNvPr name="Group 10" id="10"/>
          <p:cNvGrpSpPr/>
          <p:nvPr/>
        </p:nvGrpSpPr>
        <p:grpSpPr>
          <a:xfrm rot="-5400000">
            <a:off x="103865" y="-4302174"/>
            <a:ext cx="7609535" cy="5353706"/>
            <a:chOff x="0" y="0"/>
            <a:chExt cx="866460" cy="609600"/>
          </a:xfrm>
        </p:grpSpPr>
        <p:sp>
          <p:nvSpPr>
            <p:cNvPr name="Freeform 11" id="11"/>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2" id="12"/>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14784671" y="8227047"/>
            <a:ext cx="5628103" cy="5353706"/>
            <a:chOff x="0" y="0"/>
            <a:chExt cx="640844" cy="609600"/>
          </a:xfrm>
        </p:grpSpPr>
        <p:sp>
          <p:nvSpPr>
            <p:cNvPr name="Freeform 14" id="14"/>
            <p:cNvSpPr/>
            <p:nvPr/>
          </p:nvSpPr>
          <p:spPr>
            <a:xfrm flipH="false" flipV="false" rot="0">
              <a:off x="0" y="0"/>
              <a:ext cx="640844" cy="609600"/>
            </a:xfrm>
            <a:custGeom>
              <a:avLst/>
              <a:gdLst/>
              <a:ahLst/>
              <a:cxnLst/>
              <a:rect r="r" b="b" t="t" l="l"/>
              <a:pathLst>
                <a:path h="609600" w="640844">
                  <a:moveTo>
                    <a:pt x="203200" y="0"/>
                  </a:moveTo>
                  <a:lnTo>
                    <a:pt x="640844" y="0"/>
                  </a:lnTo>
                  <a:lnTo>
                    <a:pt x="437644"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5" id="15"/>
            <p:cNvSpPr txBox="true"/>
            <p:nvPr/>
          </p:nvSpPr>
          <p:spPr>
            <a:xfrm>
              <a:off x="101600" y="-38100"/>
              <a:ext cx="437644"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0000">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788453" y="2191841"/>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4" id="4"/>
          <p:cNvGrpSpPr/>
          <p:nvPr/>
        </p:nvGrpSpPr>
        <p:grpSpPr>
          <a:xfrm rot="0">
            <a:off x="7788453" y="3471682"/>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7788453" y="6031363"/>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7788453" y="4751522"/>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7788453" y="7311203"/>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2" id="12"/>
          <p:cNvSpPr txBox="true"/>
          <p:nvPr/>
        </p:nvSpPr>
        <p:spPr>
          <a:xfrm rot="0">
            <a:off x="9204270" y="1961383"/>
            <a:ext cx="7322748" cy="972820"/>
          </a:xfrm>
          <a:prstGeom prst="rect">
            <a:avLst/>
          </a:prstGeom>
        </p:spPr>
        <p:txBody>
          <a:bodyPr anchor="t" rtlCol="false" tIns="0" lIns="0" bIns="0" rIns="0">
            <a:spAutoFit/>
          </a:bodyPr>
          <a:lstStyle/>
          <a:p>
            <a:pPr algn="l">
              <a:lnSpc>
                <a:spcPts val="8599"/>
              </a:lnSpc>
            </a:pPr>
            <a:r>
              <a:rPr lang="en-US" b="true" sz="4299" i="true">
                <a:solidFill>
                  <a:srgbClr val="000000"/>
                </a:solidFill>
                <a:latin typeface="Canva Sans Bold Italics"/>
                <a:ea typeface="Canva Sans Bold Italics"/>
                <a:cs typeface="Canva Sans Bold Italics"/>
                <a:sym typeface="Canva Sans Bold Italics"/>
              </a:rPr>
              <a:t>Muhammed Imran</a:t>
            </a:r>
          </a:p>
        </p:txBody>
      </p:sp>
      <p:sp>
        <p:nvSpPr>
          <p:cNvPr name="TextBox 13" id="13"/>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a:solidFill>
                  <a:srgbClr val="FFFFFF"/>
                </a:solidFill>
                <a:latin typeface="Canva Sans"/>
                <a:ea typeface="Canva Sans"/>
                <a:cs typeface="Canva Sans"/>
                <a:sym typeface="Canva Sans"/>
              </a:rPr>
              <a:t>1</a:t>
            </a:r>
          </a:p>
        </p:txBody>
      </p:sp>
      <p:sp>
        <p:nvSpPr>
          <p:cNvPr name="TextBox 14" id="14"/>
          <p:cNvSpPr txBox="true"/>
          <p:nvPr/>
        </p:nvSpPr>
        <p:spPr>
          <a:xfrm rot="0">
            <a:off x="9204270" y="3243451"/>
            <a:ext cx="4193853"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Sherif Elmahdy</a:t>
            </a:r>
          </a:p>
        </p:txBody>
      </p:sp>
      <p:sp>
        <p:nvSpPr>
          <p:cNvPr name="TextBox 15" id="15"/>
          <p:cNvSpPr txBox="true"/>
          <p:nvPr/>
        </p:nvSpPr>
        <p:spPr>
          <a:xfrm rot="0">
            <a:off x="7901847" y="346125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2</a:t>
            </a:r>
          </a:p>
        </p:txBody>
      </p:sp>
      <p:sp>
        <p:nvSpPr>
          <p:cNvPr name="TextBox 16" id="16"/>
          <p:cNvSpPr txBox="true"/>
          <p:nvPr/>
        </p:nvSpPr>
        <p:spPr>
          <a:xfrm rot="0">
            <a:off x="9204270" y="5807588"/>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Fa</a:t>
            </a:r>
            <a:r>
              <a:rPr lang="en-US" b="true" sz="4299" i="true">
                <a:solidFill>
                  <a:srgbClr val="000000"/>
                </a:solidFill>
                <a:latin typeface="Canva Sans Bold Italics"/>
                <a:ea typeface="Canva Sans Bold Italics"/>
                <a:cs typeface="Canva Sans Bold Italics"/>
                <a:sym typeface="Canva Sans Bold Italics"/>
              </a:rPr>
              <a:t>tma Salah</a:t>
            </a:r>
          </a:p>
        </p:txBody>
      </p:sp>
      <p:sp>
        <p:nvSpPr>
          <p:cNvPr name="TextBox 17" id="17"/>
          <p:cNvSpPr txBox="true"/>
          <p:nvPr/>
        </p:nvSpPr>
        <p:spPr>
          <a:xfrm rot="0">
            <a:off x="7901847" y="602093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4</a:t>
            </a:r>
          </a:p>
        </p:txBody>
      </p:sp>
      <p:sp>
        <p:nvSpPr>
          <p:cNvPr name="TextBox 18" id="18"/>
          <p:cNvSpPr txBox="true"/>
          <p:nvPr/>
        </p:nvSpPr>
        <p:spPr>
          <a:xfrm rot="0">
            <a:off x="9204270" y="4525519"/>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Ahmed Elseify</a:t>
            </a:r>
          </a:p>
        </p:txBody>
      </p:sp>
      <p:sp>
        <p:nvSpPr>
          <p:cNvPr name="TextBox 19" id="19"/>
          <p:cNvSpPr txBox="true"/>
          <p:nvPr/>
        </p:nvSpPr>
        <p:spPr>
          <a:xfrm rot="0">
            <a:off x="7901847" y="474109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3</a:t>
            </a:r>
          </a:p>
        </p:txBody>
      </p:sp>
      <p:sp>
        <p:nvSpPr>
          <p:cNvPr name="TextBox 20" id="20"/>
          <p:cNvSpPr txBox="true"/>
          <p:nvPr/>
        </p:nvSpPr>
        <p:spPr>
          <a:xfrm rot="0">
            <a:off x="9204270" y="7089656"/>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Heba Elhosseiny</a:t>
            </a:r>
          </a:p>
        </p:txBody>
      </p:sp>
      <p:sp>
        <p:nvSpPr>
          <p:cNvPr name="TextBox 21" id="21"/>
          <p:cNvSpPr txBox="true"/>
          <p:nvPr/>
        </p:nvSpPr>
        <p:spPr>
          <a:xfrm rot="0">
            <a:off x="7901847" y="730077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5</a:t>
            </a:r>
          </a:p>
        </p:txBody>
      </p:sp>
      <p:sp>
        <p:nvSpPr>
          <p:cNvPr name="TextBox 22" id="22"/>
          <p:cNvSpPr txBox="true"/>
          <p:nvPr/>
        </p:nvSpPr>
        <p:spPr>
          <a:xfrm rot="0">
            <a:off x="1908146" y="171318"/>
            <a:ext cx="4865358" cy="2438400"/>
          </a:xfrm>
          <a:prstGeom prst="rect">
            <a:avLst/>
          </a:prstGeom>
        </p:spPr>
        <p:txBody>
          <a:bodyPr anchor="t" rtlCol="false" tIns="0" lIns="0" bIns="0" rIns="0">
            <a:spAutoFit/>
          </a:bodyPr>
          <a:lstStyle/>
          <a:p>
            <a:pPr algn="l" marL="0" indent="0" lvl="0">
              <a:lnSpc>
                <a:spcPts val="9600"/>
              </a:lnSpc>
              <a:spcBef>
                <a:spcPct val="0"/>
              </a:spcBef>
            </a:pPr>
            <a:r>
              <a:rPr lang="en-US" b="true" sz="8000" i="true">
                <a:solidFill>
                  <a:srgbClr val="D8D8D6"/>
                </a:solidFill>
                <a:latin typeface="Canva Sans Bold Italics"/>
                <a:ea typeface="Canva Sans Bold Italics"/>
                <a:cs typeface="Canva Sans Bold Italics"/>
                <a:sym typeface="Canva Sans Bold Italics"/>
              </a:rPr>
              <a:t>Team Members</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24" id="24"/>
          <p:cNvSpPr txBox="true"/>
          <p:nvPr/>
        </p:nvSpPr>
        <p:spPr>
          <a:xfrm rot="0">
            <a:off x="778097" y="4130287"/>
            <a:ext cx="5995408" cy="1295400"/>
          </a:xfrm>
          <a:prstGeom prst="rect">
            <a:avLst/>
          </a:prstGeom>
        </p:spPr>
        <p:txBody>
          <a:bodyPr anchor="t" rtlCol="false" tIns="0" lIns="0" bIns="0" rIns="0">
            <a:spAutoFit/>
          </a:bodyPr>
          <a:lstStyle/>
          <a:p>
            <a:pPr algn="l">
              <a:lnSpc>
                <a:spcPts val="5146"/>
              </a:lnSpc>
            </a:pPr>
            <a:r>
              <a:rPr lang="en-US" sz="4288" i="true" b="true">
                <a:solidFill>
                  <a:srgbClr val="D8D8D6"/>
                </a:solidFill>
                <a:latin typeface="Canva Sans Bold Italics"/>
                <a:ea typeface="Canva Sans Bold Italics"/>
                <a:cs typeface="Canva Sans Bold Italics"/>
                <a:sym typeface="Canva Sans Bold Italics"/>
              </a:rPr>
              <a:t>Supervisor:</a:t>
            </a:r>
          </a:p>
          <a:p>
            <a:pPr algn="l" marL="0" indent="0" lvl="0">
              <a:lnSpc>
                <a:spcPts val="5146"/>
              </a:lnSpc>
              <a:spcBef>
                <a:spcPct val="0"/>
              </a:spcBef>
            </a:pPr>
            <a:r>
              <a:rPr lang="en-US" b="true" sz="4288" i="true">
                <a:solidFill>
                  <a:srgbClr val="D8D8D6"/>
                </a:solidFill>
                <a:latin typeface="Canva Sans Bold Italics"/>
                <a:ea typeface="Canva Sans Bold Italics"/>
                <a:cs typeface="Canva Sans Bold Italics"/>
                <a:sym typeface="Canva Sans Bold Italics"/>
              </a:rPr>
              <a:t> Ahmed Ayman Elsaey</a:t>
            </a:r>
          </a:p>
        </p:txBody>
      </p:sp>
      <p:sp>
        <p:nvSpPr>
          <p:cNvPr name="TextBox 25" id="25"/>
          <p:cNvSpPr txBox="true"/>
          <p:nvPr/>
        </p:nvSpPr>
        <p:spPr>
          <a:xfrm rot="0">
            <a:off x="778097" y="6042268"/>
            <a:ext cx="5409270" cy="1295400"/>
          </a:xfrm>
          <a:prstGeom prst="rect">
            <a:avLst/>
          </a:prstGeom>
        </p:spPr>
        <p:txBody>
          <a:bodyPr anchor="t" rtlCol="false" tIns="0" lIns="0" bIns="0" rIns="0">
            <a:spAutoFit/>
          </a:bodyPr>
          <a:lstStyle/>
          <a:p>
            <a:pPr algn="l">
              <a:lnSpc>
                <a:spcPts val="5146"/>
              </a:lnSpc>
            </a:pPr>
            <a:r>
              <a:rPr lang="en-US" sz="4288" i="true" b="true">
                <a:solidFill>
                  <a:srgbClr val="D8D8D6"/>
                </a:solidFill>
                <a:latin typeface="Canva Sans Bold Italics"/>
                <a:ea typeface="Canva Sans Bold Italics"/>
                <a:cs typeface="Canva Sans Bold Italics"/>
                <a:sym typeface="Canva Sans Bold Italics"/>
              </a:rPr>
              <a:t>Group Name:</a:t>
            </a:r>
          </a:p>
          <a:p>
            <a:pPr algn="l" marL="0" indent="0" lvl="0">
              <a:lnSpc>
                <a:spcPts val="5146"/>
              </a:lnSpc>
              <a:spcBef>
                <a:spcPct val="0"/>
              </a:spcBef>
            </a:pPr>
            <a:r>
              <a:rPr lang="en-US" b="true" sz="4288" i="true">
                <a:solidFill>
                  <a:srgbClr val="D8D8D6"/>
                </a:solidFill>
                <a:latin typeface="Canva Sans Bold Italics"/>
                <a:ea typeface="Canva Sans Bold Italics"/>
                <a:cs typeface="Canva Sans Bold Italics"/>
                <a:sym typeface="Canva Sans Bold Italics"/>
              </a:rPr>
              <a:t>ITC_GHR3_DAT1_G1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590">
            <a:off x="31989" y="-417586"/>
            <a:ext cx="8188275" cy="10836201"/>
            <a:chOff x="0" y="0"/>
            <a:chExt cx="552644" cy="731358"/>
          </a:xfrm>
        </p:grpSpPr>
        <p:sp>
          <p:nvSpPr>
            <p:cNvPr name="Freeform 3" id="3"/>
            <p:cNvSpPr/>
            <p:nvPr/>
          </p:nvSpPr>
          <p:spPr>
            <a:xfrm flipH="false" flipV="false" rot="0">
              <a:off x="0" y="0"/>
              <a:ext cx="552644" cy="731358"/>
            </a:xfrm>
            <a:custGeom>
              <a:avLst/>
              <a:gdLst/>
              <a:ahLst/>
              <a:cxnLst/>
              <a:rect r="r" b="b" t="t" l="l"/>
              <a:pathLst>
                <a:path h="731358" w="552644">
                  <a:moveTo>
                    <a:pt x="203200" y="0"/>
                  </a:moveTo>
                  <a:lnTo>
                    <a:pt x="552644" y="0"/>
                  </a:lnTo>
                  <a:lnTo>
                    <a:pt x="349444" y="731358"/>
                  </a:lnTo>
                  <a:lnTo>
                    <a:pt x="0" y="731358"/>
                  </a:lnTo>
                  <a:lnTo>
                    <a:pt x="203200" y="0"/>
                  </a:lnTo>
                  <a:close/>
                </a:path>
              </a:pathLst>
            </a:custGeom>
            <a:blipFill>
              <a:blip r:embed="rId2"/>
              <a:stretch>
                <a:fillRect l="0" t="-2211" r="0" b="-2211"/>
              </a:stretch>
            </a:blipFill>
          </p:spPr>
        </p:sp>
      </p:grpSp>
      <p:grpSp>
        <p:nvGrpSpPr>
          <p:cNvPr name="Group 4" id="4"/>
          <p:cNvGrpSpPr/>
          <p:nvPr/>
        </p:nvGrpSpPr>
        <p:grpSpPr>
          <a:xfrm rot="-5400000">
            <a:off x="16674311" y="754"/>
            <a:ext cx="7609535" cy="5353706"/>
            <a:chOff x="0" y="0"/>
            <a:chExt cx="866460" cy="609600"/>
          </a:xfrm>
        </p:grpSpPr>
        <p:sp>
          <p:nvSpPr>
            <p:cNvPr name="Freeform 5" id="5"/>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696763">
                    <a:alpha val="72000"/>
                  </a:srgbClr>
                </a:gs>
                <a:gs pos="100000">
                  <a:srgbClr val="C4C6C1">
                    <a:alpha val="72000"/>
                  </a:srgbClr>
                </a:gs>
              </a:gsLst>
              <a:lin ang="0"/>
            </a:gradFill>
          </p:spPr>
        </p:sp>
        <p:sp>
          <p:nvSpPr>
            <p:cNvPr name="TextBox 6" id="6"/>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531795" y="574682"/>
            <a:ext cx="8344249" cy="812785"/>
          </a:xfrm>
          <a:prstGeom prst="rect">
            <a:avLst/>
          </a:prstGeom>
        </p:spPr>
        <p:txBody>
          <a:bodyPr anchor="t" rtlCol="false" tIns="0" lIns="0" bIns="0" rIns="0">
            <a:spAutoFit/>
          </a:bodyPr>
          <a:lstStyle/>
          <a:p>
            <a:pPr algn="l">
              <a:lnSpc>
                <a:spcPts val="6650"/>
              </a:lnSpc>
            </a:pPr>
            <a:r>
              <a:rPr lang="en-US" sz="4750">
                <a:solidFill>
                  <a:srgbClr val="1F1E1D"/>
                </a:solidFill>
                <a:latin typeface="League Spartan"/>
                <a:ea typeface="League Spartan"/>
                <a:cs typeface="League Spartan"/>
                <a:sym typeface="League Spartan"/>
              </a:rPr>
              <a:t>WHY WE ARE HERE TODAY</a:t>
            </a:r>
          </a:p>
        </p:txBody>
      </p:sp>
      <p:sp>
        <p:nvSpPr>
          <p:cNvPr name="TextBox 8" id="8"/>
          <p:cNvSpPr txBox="true"/>
          <p:nvPr/>
        </p:nvSpPr>
        <p:spPr>
          <a:xfrm rot="0">
            <a:off x="8181483" y="1652525"/>
            <a:ext cx="9225216" cy="8384597"/>
          </a:xfrm>
          <a:prstGeom prst="rect">
            <a:avLst/>
          </a:prstGeom>
        </p:spPr>
        <p:txBody>
          <a:bodyPr anchor="t" rtlCol="false" tIns="0" lIns="0" bIns="0" rIns="0">
            <a:spAutoFit/>
          </a:bodyPr>
          <a:lstStyle/>
          <a:p>
            <a:pPr algn="l">
              <a:lnSpc>
                <a:spcPts val="4172"/>
              </a:lnSpc>
            </a:pPr>
            <a:r>
              <a:rPr lang="en-US" sz="2980">
                <a:solidFill>
                  <a:srgbClr val="1F1E1D"/>
                </a:solidFill>
                <a:latin typeface="Glacial Indifference"/>
                <a:ea typeface="Glacial Indifference"/>
                <a:cs typeface="Glacial Indifference"/>
                <a:sym typeface="Glacial Indifference"/>
              </a:rPr>
              <a:t>• Every organization has one silent challenge that shapes its success: keeping its people. Over the last few years, companies have been losing talented employees faster than ever—often without warning.</a:t>
            </a:r>
          </a:p>
          <a:p>
            <a:pPr algn="l">
              <a:lnSpc>
                <a:spcPts val="4172"/>
              </a:lnSpc>
            </a:pPr>
            <a:r>
              <a:rPr lang="en-US" sz="2980">
                <a:solidFill>
                  <a:srgbClr val="1F1E1D"/>
                </a:solidFill>
                <a:latin typeface="Glacial Indifference"/>
                <a:ea typeface="Glacial Indifference"/>
                <a:cs typeface="Glacial Indifference"/>
                <a:sym typeface="Glacial Indifference"/>
              </a:rPr>
              <a:t> • Our project began with a simple question: “Can we predict when an employee is likely to leave, before they actually do?” </a:t>
            </a:r>
          </a:p>
          <a:p>
            <a:pPr algn="l">
              <a:lnSpc>
                <a:spcPts val="4172"/>
              </a:lnSpc>
            </a:pPr>
            <a:r>
              <a:rPr lang="en-US" sz="2980">
                <a:solidFill>
                  <a:srgbClr val="1F1E1D"/>
                </a:solidFill>
                <a:latin typeface="Glacial Indifference"/>
                <a:ea typeface="Glacial Indifference"/>
                <a:cs typeface="Glacial Indifference"/>
                <a:sym typeface="Glacial Indifference"/>
              </a:rPr>
              <a:t>• And this is where our journey started. </a:t>
            </a:r>
          </a:p>
          <a:p>
            <a:pPr algn="l">
              <a:lnSpc>
                <a:spcPts val="4172"/>
              </a:lnSpc>
            </a:pPr>
            <a:r>
              <a:rPr lang="en-US" sz="2980">
                <a:solidFill>
                  <a:srgbClr val="1F1E1D"/>
                </a:solidFill>
                <a:latin typeface="Glacial Indifference"/>
                <a:ea typeface="Glacial Indifference"/>
                <a:cs typeface="Glacial Indifference"/>
                <a:sym typeface="Glacial Indifference"/>
              </a:rPr>
              <a:t>• Company Status: We learned that despite a solid 84% retention rate, hidden patterns were quietly pushing employees out.</a:t>
            </a:r>
          </a:p>
          <a:p>
            <a:pPr algn="l">
              <a:lnSpc>
                <a:spcPts val="4172"/>
              </a:lnSpc>
            </a:pPr>
            <a:r>
              <a:rPr lang="en-US" sz="2980">
                <a:solidFill>
                  <a:srgbClr val="1F1E1D"/>
                </a:solidFill>
                <a:latin typeface="Glacial Indifference"/>
                <a:ea typeface="Glacial Indifference"/>
                <a:cs typeface="Glacial Indifference"/>
                <a:sym typeface="Glacial Indifference"/>
              </a:rPr>
              <a:t>• We chose this project not only to solve a problem ,but because we aim to build a company specialized in employee performance evaluation—a company that uses data to help organizations understand their people before they lose them.</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49051" y="4323582"/>
            <a:ext cx="3388048" cy="4369954"/>
            <a:chOff x="0" y="0"/>
            <a:chExt cx="2623191" cy="3383431"/>
          </a:xfrm>
        </p:grpSpPr>
        <p:sp>
          <p:nvSpPr>
            <p:cNvPr name="Freeform 3" id="3"/>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4" id="4"/>
          <p:cNvSpPr txBox="true"/>
          <p:nvPr/>
        </p:nvSpPr>
        <p:spPr>
          <a:xfrm rot="0">
            <a:off x="1932699" y="5806566"/>
            <a:ext cx="2904400" cy="1301750"/>
          </a:xfrm>
          <a:prstGeom prst="rect">
            <a:avLst/>
          </a:prstGeom>
        </p:spPr>
        <p:txBody>
          <a:bodyPr anchor="t" rtlCol="false" tIns="0" lIns="0" bIns="0" rIns="0">
            <a:spAutoFit/>
          </a:bodyPr>
          <a:lstStyle/>
          <a:p>
            <a:pPr algn="ctr" marL="0" indent="0" lvl="0">
              <a:lnSpc>
                <a:spcPts val="5199"/>
              </a:lnSpc>
              <a:spcBef>
                <a:spcPct val="0"/>
              </a:spcBef>
            </a:pPr>
            <a:r>
              <a:rPr lang="en-US" b="true" sz="3999">
                <a:solidFill>
                  <a:srgbClr val="423C37"/>
                </a:solidFill>
                <a:latin typeface="Canva Sans Bold"/>
                <a:ea typeface="Canva Sans Bold"/>
                <a:cs typeface="Canva Sans Bold"/>
                <a:sym typeface="Canva Sans Bold"/>
              </a:rPr>
              <a:t>Business challenge </a:t>
            </a:r>
          </a:p>
        </p:txBody>
      </p:sp>
      <p:grpSp>
        <p:nvGrpSpPr>
          <p:cNvPr name="Group 5" id="5"/>
          <p:cNvGrpSpPr/>
          <p:nvPr/>
        </p:nvGrpSpPr>
        <p:grpSpPr>
          <a:xfrm rot="0">
            <a:off x="5284155" y="4323582"/>
            <a:ext cx="3388048" cy="4369954"/>
            <a:chOff x="0" y="0"/>
            <a:chExt cx="2623191" cy="3383431"/>
          </a:xfrm>
        </p:grpSpPr>
        <p:sp>
          <p:nvSpPr>
            <p:cNvPr name="Freeform 6" id="6"/>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7" id="7"/>
          <p:cNvSpPr txBox="true"/>
          <p:nvPr/>
        </p:nvSpPr>
        <p:spPr>
          <a:xfrm rot="0">
            <a:off x="5774248" y="5554555"/>
            <a:ext cx="2907480" cy="2628459"/>
          </a:xfrm>
          <a:prstGeom prst="rect">
            <a:avLst/>
          </a:prstGeom>
        </p:spPr>
        <p:txBody>
          <a:bodyPr anchor="t" rtlCol="false" tIns="0" lIns="0" bIns="0" rIns="0">
            <a:spAutoFit/>
          </a:bodyPr>
          <a:lstStyle/>
          <a:p>
            <a:pPr algn="ctr">
              <a:lnSpc>
                <a:spcPts val="5205"/>
              </a:lnSpc>
            </a:pPr>
            <a:r>
              <a:rPr lang="en-US" sz="4004" b="true">
                <a:solidFill>
                  <a:srgbClr val="423C37"/>
                </a:solidFill>
                <a:latin typeface="Canva Sans Bold"/>
                <a:ea typeface="Canva Sans Bold"/>
                <a:cs typeface="Canva Sans Bold"/>
                <a:sym typeface="Canva Sans Bold"/>
              </a:rPr>
              <a:t>Project Overview &amp; Objective</a:t>
            </a:r>
          </a:p>
          <a:p>
            <a:pPr algn="ctr" marL="0" indent="0" lvl="0">
              <a:lnSpc>
                <a:spcPts val="5205"/>
              </a:lnSpc>
              <a:spcBef>
                <a:spcPct val="0"/>
              </a:spcBef>
            </a:pPr>
          </a:p>
        </p:txBody>
      </p:sp>
      <p:grpSp>
        <p:nvGrpSpPr>
          <p:cNvPr name="Group 8" id="8"/>
          <p:cNvGrpSpPr/>
          <p:nvPr/>
        </p:nvGrpSpPr>
        <p:grpSpPr>
          <a:xfrm rot="0">
            <a:off x="8896390" y="4323582"/>
            <a:ext cx="3859187" cy="4369954"/>
            <a:chOff x="0" y="0"/>
            <a:chExt cx="2987970" cy="3383431"/>
          </a:xfrm>
        </p:grpSpPr>
        <p:sp>
          <p:nvSpPr>
            <p:cNvPr name="Freeform 9" id="9"/>
            <p:cNvSpPr/>
            <p:nvPr/>
          </p:nvSpPr>
          <p:spPr>
            <a:xfrm flipH="false" flipV="false" rot="0">
              <a:off x="0" y="0"/>
              <a:ext cx="2987970" cy="3383431"/>
            </a:xfrm>
            <a:custGeom>
              <a:avLst/>
              <a:gdLst/>
              <a:ahLst/>
              <a:cxnLst/>
              <a:rect r="r" b="b" t="t" l="l"/>
              <a:pathLst>
                <a:path h="3383431" w="2987970">
                  <a:moveTo>
                    <a:pt x="2863510" y="3383431"/>
                  </a:moveTo>
                  <a:lnTo>
                    <a:pt x="124460" y="3383431"/>
                  </a:lnTo>
                  <a:cubicBezTo>
                    <a:pt x="55880" y="3383431"/>
                    <a:pt x="0" y="3327551"/>
                    <a:pt x="0" y="3258971"/>
                  </a:cubicBezTo>
                  <a:lnTo>
                    <a:pt x="0" y="124460"/>
                  </a:lnTo>
                  <a:cubicBezTo>
                    <a:pt x="0" y="55880"/>
                    <a:pt x="55880" y="0"/>
                    <a:pt x="124460" y="0"/>
                  </a:cubicBezTo>
                  <a:lnTo>
                    <a:pt x="2863510" y="0"/>
                  </a:lnTo>
                  <a:cubicBezTo>
                    <a:pt x="2932090" y="0"/>
                    <a:pt x="2987970" y="55880"/>
                    <a:pt x="2987970" y="124460"/>
                  </a:cubicBezTo>
                  <a:lnTo>
                    <a:pt x="2987970" y="3258971"/>
                  </a:lnTo>
                  <a:cubicBezTo>
                    <a:pt x="2987970" y="3327551"/>
                    <a:pt x="2932090" y="3383431"/>
                    <a:pt x="2863510"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10" id="10"/>
          <p:cNvSpPr txBox="true"/>
          <p:nvPr/>
        </p:nvSpPr>
        <p:spPr>
          <a:xfrm rot="0">
            <a:off x="8926632" y="5542089"/>
            <a:ext cx="3828945" cy="2552065"/>
          </a:xfrm>
          <a:prstGeom prst="rect">
            <a:avLst/>
          </a:prstGeom>
        </p:spPr>
        <p:txBody>
          <a:bodyPr anchor="t" rtlCol="false" tIns="0" lIns="0" bIns="0" rIns="0">
            <a:spAutoFit/>
          </a:bodyPr>
          <a:lstStyle/>
          <a:p>
            <a:pPr algn="ctr">
              <a:lnSpc>
                <a:spcPts val="5199"/>
              </a:lnSpc>
            </a:pPr>
            <a:r>
              <a:rPr lang="en-US" sz="3999" b="true">
                <a:solidFill>
                  <a:srgbClr val="423C37"/>
                </a:solidFill>
                <a:latin typeface="Canva Sans Bold"/>
                <a:ea typeface="Canva Sans Bold"/>
                <a:cs typeface="Canva Sans Bold"/>
                <a:sym typeface="Canva Sans Bold"/>
              </a:rPr>
              <a:t>Key Features &amp;Technologies Used</a:t>
            </a:r>
          </a:p>
          <a:p>
            <a:pPr algn="ctr" marL="0" indent="0" lvl="0">
              <a:lnSpc>
                <a:spcPts val="4680"/>
              </a:lnSpc>
              <a:spcBef>
                <a:spcPct val="0"/>
              </a:spcBef>
            </a:pPr>
          </a:p>
        </p:txBody>
      </p:sp>
      <p:grpSp>
        <p:nvGrpSpPr>
          <p:cNvPr name="Group 11" id="11"/>
          <p:cNvGrpSpPr/>
          <p:nvPr/>
        </p:nvGrpSpPr>
        <p:grpSpPr>
          <a:xfrm rot="0">
            <a:off x="12974651" y="4323582"/>
            <a:ext cx="4770176" cy="4369954"/>
            <a:chOff x="0" y="0"/>
            <a:chExt cx="3693302" cy="3383431"/>
          </a:xfrm>
        </p:grpSpPr>
        <p:sp>
          <p:nvSpPr>
            <p:cNvPr name="Freeform 12" id="12"/>
            <p:cNvSpPr/>
            <p:nvPr/>
          </p:nvSpPr>
          <p:spPr>
            <a:xfrm flipH="false" flipV="false" rot="0">
              <a:off x="0" y="0"/>
              <a:ext cx="3693302" cy="3383431"/>
            </a:xfrm>
            <a:custGeom>
              <a:avLst/>
              <a:gdLst/>
              <a:ahLst/>
              <a:cxnLst/>
              <a:rect r="r" b="b" t="t" l="l"/>
              <a:pathLst>
                <a:path h="3383431" w="3693302">
                  <a:moveTo>
                    <a:pt x="3568842" y="3383431"/>
                  </a:moveTo>
                  <a:lnTo>
                    <a:pt x="124460" y="3383431"/>
                  </a:lnTo>
                  <a:cubicBezTo>
                    <a:pt x="55880" y="3383431"/>
                    <a:pt x="0" y="3327551"/>
                    <a:pt x="0" y="3258971"/>
                  </a:cubicBezTo>
                  <a:lnTo>
                    <a:pt x="0" y="124460"/>
                  </a:lnTo>
                  <a:cubicBezTo>
                    <a:pt x="0" y="55880"/>
                    <a:pt x="55880" y="0"/>
                    <a:pt x="124460" y="0"/>
                  </a:cubicBezTo>
                  <a:lnTo>
                    <a:pt x="3568842" y="0"/>
                  </a:lnTo>
                  <a:cubicBezTo>
                    <a:pt x="3637422" y="0"/>
                    <a:pt x="3693302" y="55880"/>
                    <a:pt x="3693302" y="124460"/>
                  </a:cubicBezTo>
                  <a:lnTo>
                    <a:pt x="3693302" y="3258971"/>
                  </a:lnTo>
                  <a:cubicBezTo>
                    <a:pt x="3693302" y="3327551"/>
                    <a:pt x="3637422" y="3383431"/>
                    <a:pt x="3568842"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13" id="13"/>
          <p:cNvSpPr txBox="true"/>
          <p:nvPr/>
        </p:nvSpPr>
        <p:spPr>
          <a:xfrm rot="0">
            <a:off x="13003226" y="5870701"/>
            <a:ext cx="4741601" cy="1237615"/>
          </a:xfrm>
          <a:prstGeom prst="rect">
            <a:avLst/>
          </a:prstGeom>
        </p:spPr>
        <p:txBody>
          <a:bodyPr anchor="t" rtlCol="false" tIns="0" lIns="0" bIns="0" rIns="0">
            <a:spAutoFit/>
          </a:bodyPr>
          <a:lstStyle/>
          <a:p>
            <a:pPr algn="ctr">
              <a:lnSpc>
                <a:spcPts val="5199"/>
              </a:lnSpc>
            </a:pPr>
            <a:r>
              <a:rPr lang="en-US" sz="3999" b="true">
                <a:solidFill>
                  <a:srgbClr val="423C37"/>
                </a:solidFill>
                <a:latin typeface="Canva Sans Bold"/>
                <a:ea typeface="Canva Sans Bold"/>
                <a:cs typeface="Canva Sans Bold"/>
                <a:sym typeface="Canva Sans Bold"/>
              </a:rPr>
              <a:t>Recommendations</a:t>
            </a:r>
          </a:p>
          <a:p>
            <a:pPr algn="ctr" marL="0" indent="0" lvl="0">
              <a:lnSpc>
                <a:spcPts val="4680"/>
              </a:lnSpc>
              <a:spcBef>
                <a:spcPct val="0"/>
              </a:spcBef>
            </a:pPr>
          </a:p>
        </p:txBody>
      </p:sp>
      <p:sp>
        <p:nvSpPr>
          <p:cNvPr name="TextBox 14" id="14"/>
          <p:cNvSpPr txBox="true"/>
          <p:nvPr/>
        </p:nvSpPr>
        <p:spPr>
          <a:xfrm rot="0">
            <a:off x="2096225" y="1593464"/>
            <a:ext cx="14084886" cy="1200150"/>
          </a:xfrm>
          <a:prstGeom prst="rect">
            <a:avLst/>
          </a:prstGeom>
        </p:spPr>
        <p:txBody>
          <a:bodyPr anchor="t" rtlCol="false" tIns="0" lIns="0" bIns="0" rIns="0">
            <a:spAutoFit/>
          </a:bodyPr>
          <a:lstStyle/>
          <a:p>
            <a:pPr algn="ctr" marL="0" indent="0" lvl="0">
              <a:lnSpc>
                <a:spcPts val="9480"/>
              </a:lnSpc>
              <a:spcBef>
                <a:spcPct val="0"/>
              </a:spcBef>
            </a:pPr>
            <a:r>
              <a:rPr lang="en-US" b="true" sz="7900">
                <a:solidFill>
                  <a:srgbClr val="423C37"/>
                </a:solidFill>
                <a:latin typeface="Montserrat Bold"/>
                <a:ea typeface="Montserrat Bold"/>
                <a:cs typeface="Montserrat Bold"/>
                <a:sym typeface="Montserrat Bold"/>
              </a:rPr>
              <a:t>Agenda</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600901" y="3639473"/>
            <a:ext cx="5750281" cy="6342914"/>
            <a:chOff x="0" y="0"/>
            <a:chExt cx="552644" cy="609600"/>
          </a:xfrm>
        </p:grpSpPr>
        <p:sp>
          <p:nvSpPr>
            <p:cNvPr name="Freeform 3" id="3"/>
            <p:cNvSpPr/>
            <p:nvPr/>
          </p:nvSpPr>
          <p:spPr>
            <a:xfrm flipH="false" flipV="false" rot="5400000">
              <a:off x="-28478" y="28478"/>
              <a:ext cx="609600" cy="552644"/>
            </a:xfrm>
            <a:custGeom>
              <a:avLst/>
              <a:gdLst/>
              <a:ahLst/>
              <a:cxnLst/>
              <a:rect r="r" b="b" t="t" l="l"/>
              <a:pathLst>
                <a:path h="552644" w="609600">
                  <a:moveTo>
                    <a:pt x="0" y="349444"/>
                  </a:moveTo>
                  <a:lnTo>
                    <a:pt x="0" y="0"/>
                  </a:lnTo>
                  <a:lnTo>
                    <a:pt x="609600" y="203200"/>
                  </a:lnTo>
                  <a:lnTo>
                    <a:pt x="609600" y="552644"/>
                  </a:lnTo>
                  <a:lnTo>
                    <a:pt x="0" y="349444"/>
                  </a:lnTo>
                  <a:close/>
                </a:path>
              </a:pathLst>
            </a:custGeom>
            <a:blipFill>
              <a:blip r:embed="rId2"/>
              <a:stretch>
                <a:fillRect l="-25046" t="-5153" r="-25046" b="-5153"/>
              </a:stretch>
            </a:blipFill>
          </p:spPr>
        </p:sp>
      </p:grpSp>
      <p:sp>
        <p:nvSpPr>
          <p:cNvPr name="AutoShape 4" id="4"/>
          <p:cNvSpPr/>
          <p:nvPr/>
        </p:nvSpPr>
        <p:spPr>
          <a:xfrm>
            <a:off x="13932933" y="4058505"/>
            <a:ext cx="3326367" cy="0"/>
          </a:xfrm>
          <a:prstGeom prst="line">
            <a:avLst/>
          </a:prstGeom>
          <a:ln cap="flat" w="19050">
            <a:solidFill>
              <a:srgbClr val="000000"/>
            </a:solidFill>
            <a:prstDash val="solid"/>
            <a:headEnd type="none" len="sm" w="sm"/>
            <a:tailEnd type="none" len="sm" w="sm"/>
          </a:ln>
        </p:spPr>
      </p:sp>
      <p:sp>
        <p:nvSpPr>
          <p:cNvPr name="AutoShape 5" id="5"/>
          <p:cNvSpPr/>
          <p:nvPr/>
        </p:nvSpPr>
        <p:spPr>
          <a:xfrm>
            <a:off x="13932933" y="5380933"/>
            <a:ext cx="3326367"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5400000">
            <a:off x="-1995792" y="-4872395"/>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050913" y="9133132"/>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0020965" y="9998687"/>
            <a:ext cx="7609535" cy="5353706"/>
            <a:chOff x="0" y="0"/>
            <a:chExt cx="866460" cy="609600"/>
          </a:xfrm>
        </p:grpSpPr>
        <p:sp>
          <p:nvSpPr>
            <p:cNvPr name="Freeform 13" id="1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696763">
                    <a:alpha val="72000"/>
                  </a:srgbClr>
                </a:gs>
                <a:gs pos="100000">
                  <a:srgbClr val="C4C6C1">
                    <a:alpha val="72000"/>
                  </a:srgbClr>
                </a:gs>
              </a:gsLst>
              <a:lin ang="0"/>
            </a:gradFill>
          </p:spPr>
        </p:sp>
        <p:sp>
          <p:nvSpPr>
            <p:cNvPr name="TextBox 14" id="1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1932158"/>
            <a:ext cx="7498895" cy="826777"/>
          </a:xfrm>
          <a:prstGeom prst="rect">
            <a:avLst/>
          </a:prstGeom>
        </p:spPr>
        <p:txBody>
          <a:bodyPr anchor="t" rtlCol="false" tIns="0" lIns="0" bIns="0" rIns="0">
            <a:spAutoFit/>
          </a:bodyPr>
          <a:lstStyle/>
          <a:p>
            <a:pPr algn="l">
              <a:lnSpc>
                <a:spcPts val="6790"/>
              </a:lnSpc>
            </a:pPr>
            <a:r>
              <a:rPr lang="en-US" sz="4850">
                <a:solidFill>
                  <a:srgbClr val="1F1E1D"/>
                </a:solidFill>
                <a:latin typeface="League Spartan"/>
                <a:ea typeface="League Spartan"/>
                <a:cs typeface="League Spartan"/>
                <a:sym typeface="League Spartan"/>
              </a:rPr>
              <a:t> BUSINESS CHALLENGE </a:t>
            </a:r>
          </a:p>
        </p:txBody>
      </p:sp>
      <p:sp>
        <p:nvSpPr>
          <p:cNvPr name="TextBox 16" id="16"/>
          <p:cNvSpPr txBox="true"/>
          <p:nvPr/>
        </p:nvSpPr>
        <p:spPr>
          <a:xfrm rot="0">
            <a:off x="1182721" y="2914246"/>
            <a:ext cx="6495973" cy="1117546"/>
          </a:xfrm>
          <a:prstGeom prst="rect">
            <a:avLst/>
          </a:prstGeom>
        </p:spPr>
        <p:txBody>
          <a:bodyPr anchor="t" rtlCol="false" tIns="0" lIns="0" bIns="0" rIns="0">
            <a:spAutoFit/>
          </a:bodyPr>
          <a:lstStyle/>
          <a:p>
            <a:pPr algn="l">
              <a:lnSpc>
                <a:spcPts val="4552"/>
              </a:lnSpc>
            </a:pPr>
            <a:r>
              <a:rPr lang="en-US" sz="3252" b="true">
                <a:solidFill>
                  <a:srgbClr val="B58352"/>
                </a:solidFill>
                <a:latin typeface="Montserrat Bold"/>
                <a:ea typeface="Montserrat Bold"/>
                <a:cs typeface="Montserrat Bold"/>
                <a:sym typeface="Montserrat Bold"/>
              </a:rPr>
              <a:t>Total Attrition 16%</a:t>
            </a:r>
          </a:p>
          <a:p>
            <a:pPr algn="l">
              <a:lnSpc>
                <a:spcPts val="4552"/>
              </a:lnSpc>
            </a:pPr>
            <a:r>
              <a:rPr lang="en-US" sz="3252" b="true">
                <a:solidFill>
                  <a:srgbClr val="B58352"/>
                </a:solidFill>
                <a:latin typeface="Montserrat Bold"/>
                <a:ea typeface="Montserrat Bold"/>
                <a:cs typeface="Montserrat Bold"/>
                <a:sym typeface="Montserrat Bold"/>
              </a:rPr>
              <a:t>(2012 -2022)</a:t>
            </a:r>
          </a:p>
        </p:txBody>
      </p:sp>
      <p:sp>
        <p:nvSpPr>
          <p:cNvPr name="TextBox 17" id="17"/>
          <p:cNvSpPr txBox="true"/>
          <p:nvPr/>
        </p:nvSpPr>
        <p:spPr>
          <a:xfrm rot="0">
            <a:off x="1472341" y="4451177"/>
            <a:ext cx="4995526" cy="3039254"/>
          </a:xfrm>
          <a:prstGeom prst="rect">
            <a:avLst/>
          </a:prstGeom>
        </p:spPr>
        <p:txBody>
          <a:bodyPr anchor="t" rtlCol="false" tIns="0" lIns="0" bIns="0" rIns="0">
            <a:spAutoFit/>
          </a:bodyPr>
          <a:lstStyle/>
          <a:p>
            <a:pPr algn="l">
              <a:lnSpc>
                <a:spcPts val="4045"/>
              </a:lnSpc>
            </a:pPr>
            <a:r>
              <a:rPr lang="en-US" sz="2889">
                <a:solidFill>
                  <a:srgbClr val="1F1E1D"/>
                </a:solidFill>
                <a:latin typeface="Glacial Indifference"/>
                <a:ea typeface="Glacial Indifference"/>
                <a:cs typeface="Glacial Indifference"/>
                <a:sym typeface="Glacial Indifference"/>
              </a:rPr>
              <a:t>As we explored the data, certain groups began to stand out—almost like characters in a story where each one had a reason to leave.</a:t>
            </a:r>
          </a:p>
          <a:p>
            <a:pPr algn="l">
              <a:lnSpc>
                <a:spcPts val="4045"/>
              </a:lnSpc>
            </a:pPr>
          </a:p>
        </p:txBody>
      </p:sp>
      <p:sp>
        <p:nvSpPr>
          <p:cNvPr name="TextBox 18" id="18"/>
          <p:cNvSpPr txBox="true"/>
          <p:nvPr/>
        </p:nvSpPr>
        <p:spPr>
          <a:xfrm rot="0">
            <a:off x="13932933" y="3129843"/>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The Sales Team – The Struggle Behind the Numbers</a:t>
            </a:r>
          </a:p>
        </p:txBody>
      </p:sp>
      <p:sp>
        <p:nvSpPr>
          <p:cNvPr name="TextBox 19" id="19"/>
          <p:cNvSpPr txBox="true"/>
          <p:nvPr/>
        </p:nvSpPr>
        <p:spPr>
          <a:xfrm rot="0">
            <a:off x="13932933" y="4612694"/>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Sales Representatives – The Highest Risk Group</a:t>
            </a:r>
          </a:p>
        </p:txBody>
      </p:sp>
      <p:sp>
        <p:nvSpPr>
          <p:cNvPr name="TextBox 20" id="20"/>
          <p:cNvSpPr txBox="true"/>
          <p:nvPr/>
        </p:nvSpPr>
        <p:spPr>
          <a:xfrm rot="0">
            <a:off x="13932933" y="5880655"/>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Frequent Travelers – The Burnout Group</a:t>
            </a:r>
          </a:p>
        </p:txBody>
      </p:sp>
      <p:sp>
        <p:nvSpPr>
          <p:cNvPr name="TextBox 21" id="21"/>
          <p:cNvSpPr txBox="true"/>
          <p:nvPr/>
        </p:nvSpPr>
        <p:spPr>
          <a:xfrm rot="0">
            <a:off x="13932933" y="2782483"/>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 21% </a:t>
            </a:r>
          </a:p>
        </p:txBody>
      </p:sp>
      <p:sp>
        <p:nvSpPr>
          <p:cNvPr name="TextBox 22" id="22"/>
          <p:cNvSpPr txBox="true"/>
          <p:nvPr/>
        </p:nvSpPr>
        <p:spPr>
          <a:xfrm rot="0">
            <a:off x="13932933" y="4265334"/>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40% </a:t>
            </a:r>
          </a:p>
        </p:txBody>
      </p:sp>
      <p:sp>
        <p:nvSpPr>
          <p:cNvPr name="TextBox 23" id="23"/>
          <p:cNvSpPr txBox="true"/>
          <p:nvPr/>
        </p:nvSpPr>
        <p:spPr>
          <a:xfrm rot="0">
            <a:off x="13932933" y="5474255"/>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25%</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5</a:t>
            </a:r>
          </a:p>
        </p:txBody>
      </p:sp>
      <p:sp>
        <p:nvSpPr>
          <p:cNvPr name="AutoShape 25" id="25"/>
          <p:cNvSpPr/>
          <p:nvPr/>
        </p:nvSpPr>
        <p:spPr>
          <a:xfrm>
            <a:off x="14083071" y="6791880"/>
            <a:ext cx="3326367" cy="0"/>
          </a:xfrm>
          <a:prstGeom prst="line">
            <a:avLst/>
          </a:prstGeom>
          <a:ln cap="flat" w="19050">
            <a:solidFill>
              <a:srgbClr val="000000"/>
            </a:solidFill>
            <a:prstDash val="solid"/>
            <a:headEnd type="none" len="sm" w="sm"/>
            <a:tailEnd type="none" len="sm" w="sm"/>
          </a:ln>
        </p:spPr>
      </p:sp>
      <p:sp>
        <p:nvSpPr>
          <p:cNvPr name="TextBox 26" id="26"/>
          <p:cNvSpPr txBox="true"/>
          <p:nvPr/>
        </p:nvSpPr>
        <p:spPr>
          <a:xfrm rot="0">
            <a:off x="14008002" y="6953805"/>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21% </a:t>
            </a:r>
          </a:p>
        </p:txBody>
      </p:sp>
      <p:sp>
        <p:nvSpPr>
          <p:cNvPr name="TextBox 27" id="27"/>
          <p:cNvSpPr txBox="true"/>
          <p:nvPr/>
        </p:nvSpPr>
        <p:spPr>
          <a:xfrm rot="0">
            <a:off x="13932933" y="7303055"/>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Young Employees (20–29) – The Early Exiters</a:t>
            </a:r>
          </a:p>
        </p:txBody>
      </p:sp>
      <p:sp>
        <p:nvSpPr>
          <p:cNvPr name="TextBox 28" id="28"/>
          <p:cNvSpPr txBox="true"/>
          <p:nvPr/>
        </p:nvSpPr>
        <p:spPr>
          <a:xfrm rot="0">
            <a:off x="360702" y="7858364"/>
            <a:ext cx="6406710" cy="830452"/>
          </a:xfrm>
          <a:prstGeom prst="rect">
            <a:avLst/>
          </a:prstGeom>
        </p:spPr>
        <p:txBody>
          <a:bodyPr anchor="t" rtlCol="false" tIns="0" lIns="0" bIns="0" rIns="0">
            <a:spAutoFit/>
          </a:bodyPr>
          <a:lstStyle/>
          <a:p>
            <a:pPr algn="ctr">
              <a:lnSpc>
                <a:spcPts val="3366"/>
              </a:lnSpc>
              <a:spcBef>
                <a:spcPct val="0"/>
              </a:spcBef>
            </a:pPr>
            <a:r>
              <a:rPr lang="en-US" sz="2404">
                <a:solidFill>
                  <a:srgbClr val="1F1E1D"/>
                </a:solidFill>
                <a:latin typeface="Glacial Indifference"/>
                <a:ea typeface="Glacial Indifference"/>
                <a:cs typeface="Glacial Indifference"/>
                <a:sym typeface="Glacial Indifference"/>
              </a:rPr>
              <a:t>The company wasn’t losing employees randomly. It was losing them for predictable reasons.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46" t="0" r="-2046" b="0"/>
            </a:stretch>
          </a:blipFill>
        </p:spPr>
      </p:sp>
      <p:grpSp>
        <p:nvGrpSpPr>
          <p:cNvPr name="Group 3" id="3"/>
          <p:cNvGrpSpPr/>
          <p:nvPr/>
        </p:nvGrpSpPr>
        <p:grpSpPr>
          <a:xfrm rot="-10800000">
            <a:off x="1669804" y="1321874"/>
            <a:ext cx="12522761" cy="7643252"/>
            <a:chOff x="0" y="0"/>
            <a:chExt cx="1994463" cy="1217318"/>
          </a:xfrm>
        </p:grpSpPr>
        <p:sp>
          <p:nvSpPr>
            <p:cNvPr name="Freeform 4" id="4"/>
            <p:cNvSpPr/>
            <p:nvPr/>
          </p:nvSpPr>
          <p:spPr>
            <a:xfrm flipH="false" flipV="false" rot="0">
              <a:off x="0" y="0"/>
              <a:ext cx="1994463" cy="1217318"/>
            </a:xfrm>
            <a:custGeom>
              <a:avLst/>
              <a:gdLst/>
              <a:ahLst/>
              <a:cxnLst/>
              <a:rect r="r" b="b" t="t" l="l"/>
              <a:pathLst>
                <a:path h="1217318" w="1994463">
                  <a:moveTo>
                    <a:pt x="203200" y="0"/>
                  </a:moveTo>
                  <a:lnTo>
                    <a:pt x="1994463" y="0"/>
                  </a:lnTo>
                  <a:lnTo>
                    <a:pt x="1791263" y="1217318"/>
                  </a:lnTo>
                  <a:lnTo>
                    <a:pt x="0" y="1217318"/>
                  </a:lnTo>
                  <a:lnTo>
                    <a:pt x="203200" y="0"/>
                  </a:lnTo>
                  <a:close/>
                </a:path>
              </a:pathLst>
            </a:custGeom>
            <a:solidFill>
              <a:srgbClr val="1F1E1D">
                <a:alpha val="55686"/>
              </a:srgbClr>
            </a:solidFill>
          </p:spPr>
        </p:sp>
        <p:sp>
          <p:nvSpPr>
            <p:cNvPr name="TextBox 5" id="5"/>
            <p:cNvSpPr txBox="true"/>
            <p:nvPr/>
          </p:nvSpPr>
          <p:spPr>
            <a:xfrm>
              <a:off x="101600" y="-38100"/>
              <a:ext cx="1791263" cy="12554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4478375" y="6061208"/>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176740" y="9691760"/>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981507" y="201923"/>
            <a:ext cx="7483871" cy="826777"/>
          </a:xfrm>
          <a:prstGeom prst="rect">
            <a:avLst/>
          </a:prstGeom>
        </p:spPr>
        <p:txBody>
          <a:bodyPr anchor="t" rtlCol="false" tIns="0" lIns="0" bIns="0" rIns="0">
            <a:spAutoFit/>
          </a:bodyPr>
          <a:lstStyle/>
          <a:p>
            <a:pPr algn="l">
              <a:lnSpc>
                <a:spcPts val="6790"/>
              </a:lnSpc>
            </a:pPr>
            <a:r>
              <a:rPr lang="en-US" sz="4850">
                <a:solidFill>
                  <a:srgbClr val="FFFFFF"/>
                </a:solidFill>
                <a:latin typeface="League Spartan"/>
                <a:ea typeface="League Spartan"/>
                <a:cs typeface="League Spartan"/>
                <a:sym typeface="League Spartan"/>
              </a:rPr>
              <a:t>PROJECT OVERVIEW</a:t>
            </a:r>
          </a:p>
        </p:txBody>
      </p:sp>
      <p:sp>
        <p:nvSpPr>
          <p:cNvPr name="TextBox 13" id="13"/>
          <p:cNvSpPr txBox="true"/>
          <p:nvPr/>
        </p:nvSpPr>
        <p:spPr>
          <a:xfrm rot="0">
            <a:off x="5611432" y="1037565"/>
            <a:ext cx="7450164" cy="511467"/>
          </a:xfrm>
          <a:prstGeom prst="rect">
            <a:avLst/>
          </a:prstGeom>
        </p:spPr>
        <p:txBody>
          <a:bodyPr anchor="t" rtlCol="false" tIns="0" lIns="0" bIns="0" rIns="0">
            <a:spAutoFit/>
          </a:bodyPr>
          <a:lstStyle/>
          <a:p>
            <a:pPr algn="l">
              <a:lnSpc>
                <a:spcPts val="4244"/>
              </a:lnSpc>
            </a:pPr>
            <a:r>
              <a:rPr lang="en-US" sz="3031">
                <a:solidFill>
                  <a:srgbClr val="FFFFFF"/>
                </a:solidFill>
                <a:latin typeface="Montserrat"/>
                <a:ea typeface="Montserrat"/>
                <a:cs typeface="Montserrat"/>
                <a:sym typeface="Montserrat"/>
              </a:rPr>
              <a:t>Workforce Insights</a:t>
            </a:r>
          </a:p>
        </p:txBody>
      </p:sp>
      <p:sp>
        <p:nvSpPr>
          <p:cNvPr name="TextBox 14" id="14"/>
          <p:cNvSpPr txBox="true"/>
          <p:nvPr/>
        </p:nvSpPr>
        <p:spPr>
          <a:xfrm rot="0">
            <a:off x="3118655" y="2333413"/>
            <a:ext cx="10653383" cy="7529962"/>
          </a:xfrm>
          <a:prstGeom prst="rect">
            <a:avLst/>
          </a:prstGeom>
        </p:spPr>
        <p:txBody>
          <a:bodyPr anchor="t" rtlCol="false" tIns="0" lIns="0" bIns="0" rIns="0">
            <a:spAutoFit/>
          </a:bodyPr>
          <a:lstStyle/>
          <a:p>
            <a:pPr algn="just">
              <a:lnSpc>
                <a:spcPts val="6677"/>
              </a:lnSpc>
            </a:pPr>
            <a:r>
              <a:rPr lang="en-US" sz="4769">
                <a:solidFill>
                  <a:srgbClr val="FFFFFF"/>
                </a:solidFill>
                <a:latin typeface="Glacial Indifference"/>
                <a:ea typeface="Glacial Indifference"/>
                <a:cs typeface="Glacial Indifference"/>
                <a:sym typeface="Glacial Indifference"/>
              </a:rPr>
              <a:t>Our project provides HR teams with insights into employee satisfaction, performance trends, and retention risks. It helps identify areas for improvement, predict turnover, and make data-driven decisions to enhance overall workforce experience.</a:t>
            </a:r>
          </a:p>
          <a:p>
            <a:pPr algn="just">
              <a:lnSpc>
                <a:spcPts val="6397"/>
              </a:lnSpc>
            </a:pPr>
          </a:p>
          <a:p>
            <a:pPr algn="just">
              <a:lnSpc>
                <a:spcPts val="6397"/>
              </a:lnSpc>
            </a:pP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19" t="0" r="-2019" b="0"/>
            </a:stretch>
          </a:blipFill>
        </p:spPr>
      </p:sp>
      <p:grpSp>
        <p:nvGrpSpPr>
          <p:cNvPr name="Group 3" id="3"/>
          <p:cNvGrpSpPr/>
          <p:nvPr/>
        </p:nvGrpSpPr>
        <p:grpSpPr>
          <a:xfrm rot="-10800000">
            <a:off x="806411" y="1765823"/>
            <a:ext cx="16164217" cy="7643252"/>
            <a:chOff x="0" y="0"/>
            <a:chExt cx="2574426" cy="1217318"/>
          </a:xfrm>
        </p:grpSpPr>
        <p:sp>
          <p:nvSpPr>
            <p:cNvPr name="Freeform 4" id="4"/>
            <p:cNvSpPr/>
            <p:nvPr/>
          </p:nvSpPr>
          <p:spPr>
            <a:xfrm flipH="false" flipV="false" rot="0">
              <a:off x="0" y="0"/>
              <a:ext cx="2574426" cy="1217318"/>
            </a:xfrm>
            <a:custGeom>
              <a:avLst/>
              <a:gdLst/>
              <a:ahLst/>
              <a:cxnLst/>
              <a:rect r="r" b="b" t="t" l="l"/>
              <a:pathLst>
                <a:path h="1217318" w="2574426">
                  <a:moveTo>
                    <a:pt x="203200" y="0"/>
                  </a:moveTo>
                  <a:lnTo>
                    <a:pt x="2574426" y="0"/>
                  </a:lnTo>
                  <a:lnTo>
                    <a:pt x="2371226" y="1217318"/>
                  </a:lnTo>
                  <a:lnTo>
                    <a:pt x="0" y="1217318"/>
                  </a:lnTo>
                  <a:lnTo>
                    <a:pt x="203200" y="0"/>
                  </a:lnTo>
                  <a:close/>
                </a:path>
              </a:pathLst>
            </a:custGeom>
            <a:solidFill>
              <a:srgbClr val="1F1E1D">
                <a:alpha val="55686"/>
              </a:srgbClr>
            </a:solidFill>
          </p:spPr>
        </p:sp>
        <p:sp>
          <p:nvSpPr>
            <p:cNvPr name="TextBox 5" id="5"/>
            <p:cNvSpPr txBox="true"/>
            <p:nvPr/>
          </p:nvSpPr>
          <p:spPr>
            <a:xfrm>
              <a:off x="101600" y="-38100"/>
              <a:ext cx="2371226" cy="12554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4478375" y="6061208"/>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176740" y="9691760"/>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03865" y="-4302174"/>
            <a:ext cx="7609535" cy="5353706"/>
            <a:chOff x="0" y="0"/>
            <a:chExt cx="866460" cy="609600"/>
          </a:xfrm>
        </p:grpSpPr>
        <p:sp>
          <p:nvSpPr>
            <p:cNvPr name="Freeform 13" id="1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4" id="1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31779" y="2084196"/>
            <a:ext cx="7483871" cy="826777"/>
          </a:xfrm>
          <a:prstGeom prst="rect">
            <a:avLst/>
          </a:prstGeom>
        </p:spPr>
        <p:txBody>
          <a:bodyPr anchor="t" rtlCol="false" tIns="0" lIns="0" bIns="0" rIns="0">
            <a:spAutoFit/>
          </a:bodyPr>
          <a:lstStyle/>
          <a:p>
            <a:pPr algn="l">
              <a:lnSpc>
                <a:spcPts val="6790"/>
              </a:lnSpc>
            </a:pPr>
            <a:r>
              <a:rPr lang="en-US" sz="4850">
                <a:solidFill>
                  <a:srgbClr val="FFFFFF"/>
                </a:solidFill>
                <a:latin typeface="League Spartan"/>
                <a:ea typeface="League Spartan"/>
                <a:cs typeface="League Spartan"/>
                <a:sym typeface="League Spartan"/>
              </a:rPr>
              <a:t>TECHNOLOGIES USED</a:t>
            </a:r>
          </a:p>
        </p:txBody>
      </p:sp>
      <p:sp>
        <p:nvSpPr>
          <p:cNvPr name="TextBox 16" id="16"/>
          <p:cNvSpPr txBox="true"/>
          <p:nvPr/>
        </p:nvSpPr>
        <p:spPr>
          <a:xfrm rot="0">
            <a:off x="1693836" y="3012127"/>
            <a:ext cx="7450164" cy="511467"/>
          </a:xfrm>
          <a:prstGeom prst="rect">
            <a:avLst/>
          </a:prstGeom>
        </p:spPr>
        <p:txBody>
          <a:bodyPr anchor="t" rtlCol="false" tIns="0" lIns="0" bIns="0" rIns="0">
            <a:spAutoFit/>
          </a:bodyPr>
          <a:lstStyle/>
          <a:p>
            <a:pPr algn="l">
              <a:lnSpc>
                <a:spcPts val="4244"/>
              </a:lnSpc>
            </a:pPr>
            <a:r>
              <a:rPr lang="en-US" sz="3031">
                <a:solidFill>
                  <a:srgbClr val="FFFFFF"/>
                </a:solidFill>
                <a:latin typeface="Montserrat"/>
                <a:ea typeface="Montserrat"/>
                <a:cs typeface="Montserrat"/>
                <a:sym typeface="Montserrat"/>
              </a:rPr>
              <a:t>Core Tools</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18" id="18"/>
          <p:cNvSpPr txBox="true"/>
          <p:nvPr/>
        </p:nvSpPr>
        <p:spPr>
          <a:xfrm rot="0">
            <a:off x="3056882" y="6211900"/>
            <a:ext cx="9723462"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SQL                        – Modeling &amp; Querying structured data</a:t>
            </a:r>
          </a:p>
        </p:txBody>
      </p:sp>
      <p:sp>
        <p:nvSpPr>
          <p:cNvPr name="TextBox 19" id="19"/>
          <p:cNvSpPr txBox="true"/>
          <p:nvPr/>
        </p:nvSpPr>
        <p:spPr>
          <a:xfrm rot="0">
            <a:off x="3056882" y="4425120"/>
            <a:ext cx="7862593"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Python                    –Cleaning &amp; Preprocessing</a:t>
            </a:r>
          </a:p>
        </p:txBody>
      </p:sp>
      <p:sp>
        <p:nvSpPr>
          <p:cNvPr name="TextBox 20" id="20"/>
          <p:cNvSpPr txBox="true"/>
          <p:nvPr/>
        </p:nvSpPr>
        <p:spPr>
          <a:xfrm rot="0">
            <a:off x="3056882" y="7438864"/>
            <a:ext cx="8552940"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Power BI                 – Interactive visual dashboards</a:t>
            </a:r>
          </a:p>
        </p:txBody>
      </p:sp>
      <p:sp>
        <p:nvSpPr>
          <p:cNvPr name="TextBox 21" id="21"/>
          <p:cNvSpPr txBox="true"/>
          <p:nvPr/>
        </p:nvSpPr>
        <p:spPr>
          <a:xfrm rot="0">
            <a:off x="2854292" y="4984935"/>
            <a:ext cx="9550846"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                                – Modeling and predictions (AI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46" t="0" r="-2046" b="0"/>
            </a:stretch>
          </a:blipFill>
        </p:spPr>
      </p:sp>
      <p:grpSp>
        <p:nvGrpSpPr>
          <p:cNvPr name="Group 3" id="3"/>
          <p:cNvGrpSpPr/>
          <p:nvPr/>
        </p:nvGrpSpPr>
        <p:grpSpPr>
          <a:xfrm rot="0">
            <a:off x="450201" y="1696798"/>
            <a:ext cx="3388048" cy="3784693"/>
            <a:chOff x="0" y="0"/>
            <a:chExt cx="2623191" cy="2930293"/>
          </a:xfrm>
        </p:grpSpPr>
        <p:sp>
          <p:nvSpPr>
            <p:cNvPr name="Freeform 4" id="4"/>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9C9691"/>
                </a:solidFill>
                <a:latin typeface="Canva Sans"/>
                <a:ea typeface="Canva Sans"/>
                <a:cs typeface="Canva Sans"/>
                <a:sym typeface="Canva Sans"/>
              </a:rPr>
              <a:t>8</a:t>
            </a:r>
          </a:p>
        </p:txBody>
      </p:sp>
      <p:grpSp>
        <p:nvGrpSpPr>
          <p:cNvPr name="Group 6" id="6"/>
          <p:cNvGrpSpPr/>
          <p:nvPr/>
        </p:nvGrpSpPr>
        <p:grpSpPr>
          <a:xfrm rot="0">
            <a:off x="14024723" y="1691247"/>
            <a:ext cx="3388048" cy="3784693"/>
            <a:chOff x="0" y="0"/>
            <a:chExt cx="2623191" cy="2930293"/>
          </a:xfrm>
        </p:grpSpPr>
        <p:sp>
          <p:nvSpPr>
            <p:cNvPr name="Freeform 7" id="7"/>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8" id="8"/>
          <p:cNvGrpSpPr/>
          <p:nvPr/>
        </p:nvGrpSpPr>
        <p:grpSpPr>
          <a:xfrm rot="0">
            <a:off x="9459141" y="1696798"/>
            <a:ext cx="3388048" cy="3784693"/>
            <a:chOff x="0" y="0"/>
            <a:chExt cx="2623191" cy="2930293"/>
          </a:xfrm>
        </p:grpSpPr>
        <p:sp>
          <p:nvSpPr>
            <p:cNvPr name="Freeform 9" id="9"/>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0" id="10"/>
          <p:cNvGrpSpPr/>
          <p:nvPr/>
        </p:nvGrpSpPr>
        <p:grpSpPr>
          <a:xfrm rot="0">
            <a:off x="4954671" y="1696798"/>
            <a:ext cx="3388048" cy="3784693"/>
            <a:chOff x="0" y="0"/>
            <a:chExt cx="2623191" cy="2930293"/>
          </a:xfrm>
        </p:grpSpPr>
        <p:sp>
          <p:nvSpPr>
            <p:cNvPr name="Freeform 11" id="11"/>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2" id="12"/>
          <p:cNvGrpSpPr/>
          <p:nvPr/>
        </p:nvGrpSpPr>
        <p:grpSpPr>
          <a:xfrm rot="0">
            <a:off x="14024723" y="6132724"/>
            <a:ext cx="3388048" cy="1971793"/>
            <a:chOff x="0" y="0"/>
            <a:chExt cx="2623191" cy="1526658"/>
          </a:xfrm>
        </p:grpSpPr>
        <p:sp>
          <p:nvSpPr>
            <p:cNvPr name="Freeform 13" id="13"/>
            <p:cNvSpPr/>
            <p:nvPr/>
          </p:nvSpPr>
          <p:spPr>
            <a:xfrm flipH="false" flipV="false" rot="0">
              <a:off x="0" y="0"/>
              <a:ext cx="2623191" cy="1526658"/>
            </a:xfrm>
            <a:custGeom>
              <a:avLst/>
              <a:gdLst/>
              <a:ahLst/>
              <a:cxnLst/>
              <a:rect r="r" b="b" t="t" l="l"/>
              <a:pathLst>
                <a:path h="1526658" w="2623191">
                  <a:moveTo>
                    <a:pt x="2498731" y="1526658"/>
                  </a:moveTo>
                  <a:lnTo>
                    <a:pt x="124460" y="1526658"/>
                  </a:lnTo>
                  <a:cubicBezTo>
                    <a:pt x="55880" y="1526658"/>
                    <a:pt x="0" y="1470778"/>
                    <a:pt x="0" y="1402198"/>
                  </a:cubicBezTo>
                  <a:lnTo>
                    <a:pt x="0" y="124460"/>
                  </a:lnTo>
                  <a:cubicBezTo>
                    <a:pt x="0" y="55880"/>
                    <a:pt x="55880" y="0"/>
                    <a:pt x="124460" y="0"/>
                  </a:cubicBezTo>
                  <a:lnTo>
                    <a:pt x="2498731" y="0"/>
                  </a:lnTo>
                  <a:cubicBezTo>
                    <a:pt x="2567311" y="0"/>
                    <a:pt x="2623191" y="55880"/>
                    <a:pt x="2623191" y="124460"/>
                  </a:cubicBezTo>
                  <a:lnTo>
                    <a:pt x="2623191" y="1402198"/>
                  </a:lnTo>
                  <a:cubicBezTo>
                    <a:pt x="2623191" y="1470778"/>
                    <a:pt x="2567311" y="1526658"/>
                    <a:pt x="2498731" y="1526658"/>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4" id="14"/>
          <p:cNvGrpSpPr/>
          <p:nvPr/>
        </p:nvGrpSpPr>
        <p:grpSpPr>
          <a:xfrm rot="0">
            <a:off x="9459141" y="6139217"/>
            <a:ext cx="3388048" cy="3937093"/>
            <a:chOff x="0" y="0"/>
            <a:chExt cx="2623191" cy="3048289"/>
          </a:xfrm>
        </p:grpSpPr>
        <p:sp>
          <p:nvSpPr>
            <p:cNvPr name="Freeform 15" id="15"/>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6" id="16"/>
          <p:cNvGrpSpPr/>
          <p:nvPr/>
        </p:nvGrpSpPr>
        <p:grpSpPr>
          <a:xfrm rot="0">
            <a:off x="4954671" y="6132724"/>
            <a:ext cx="3388048" cy="3937093"/>
            <a:chOff x="0" y="0"/>
            <a:chExt cx="2623191" cy="3048289"/>
          </a:xfrm>
        </p:grpSpPr>
        <p:sp>
          <p:nvSpPr>
            <p:cNvPr name="Freeform 17" id="17"/>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8" id="18"/>
          <p:cNvGrpSpPr/>
          <p:nvPr/>
        </p:nvGrpSpPr>
        <p:grpSpPr>
          <a:xfrm rot="0">
            <a:off x="450201" y="6139217"/>
            <a:ext cx="3388048" cy="3937093"/>
            <a:chOff x="0" y="0"/>
            <a:chExt cx="2623191" cy="3048289"/>
          </a:xfrm>
        </p:grpSpPr>
        <p:sp>
          <p:nvSpPr>
            <p:cNvPr name="Freeform 19" id="19"/>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20" id="20"/>
          <p:cNvGrpSpPr/>
          <p:nvPr/>
        </p:nvGrpSpPr>
        <p:grpSpPr>
          <a:xfrm rot="0">
            <a:off x="14024723" y="8104517"/>
            <a:ext cx="3388048" cy="1971793"/>
            <a:chOff x="0" y="0"/>
            <a:chExt cx="2623191" cy="1526658"/>
          </a:xfrm>
        </p:grpSpPr>
        <p:sp>
          <p:nvSpPr>
            <p:cNvPr name="Freeform 21" id="21"/>
            <p:cNvSpPr/>
            <p:nvPr/>
          </p:nvSpPr>
          <p:spPr>
            <a:xfrm flipH="false" flipV="false" rot="0">
              <a:off x="0" y="0"/>
              <a:ext cx="2623191" cy="1526658"/>
            </a:xfrm>
            <a:custGeom>
              <a:avLst/>
              <a:gdLst/>
              <a:ahLst/>
              <a:cxnLst/>
              <a:rect r="r" b="b" t="t" l="l"/>
              <a:pathLst>
                <a:path h="1526658" w="2623191">
                  <a:moveTo>
                    <a:pt x="2498731" y="1526658"/>
                  </a:moveTo>
                  <a:lnTo>
                    <a:pt x="124460" y="1526658"/>
                  </a:lnTo>
                  <a:cubicBezTo>
                    <a:pt x="55880" y="1526658"/>
                    <a:pt x="0" y="1470778"/>
                    <a:pt x="0" y="1402198"/>
                  </a:cubicBezTo>
                  <a:lnTo>
                    <a:pt x="0" y="124460"/>
                  </a:lnTo>
                  <a:cubicBezTo>
                    <a:pt x="0" y="55880"/>
                    <a:pt x="55880" y="0"/>
                    <a:pt x="124460" y="0"/>
                  </a:cubicBezTo>
                  <a:lnTo>
                    <a:pt x="2498731" y="0"/>
                  </a:lnTo>
                  <a:cubicBezTo>
                    <a:pt x="2567311" y="0"/>
                    <a:pt x="2623191" y="55880"/>
                    <a:pt x="2623191" y="124460"/>
                  </a:cubicBezTo>
                  <a:lnTo>
                    <a:pt x="2623191" y="1402198"/>
                  </a:lnTo>
                  <a:cubicBezTo>
                    <a:pt x="2623191" y="1470778"/>
                    <a:pt x="2567311" y="1526658"/>
                    <a:pt x="2498731" y="1526658"/>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sp>
        <p:nvSpPr>
          <p:cNvPr name="TextBox 22" id="22"/>
          <p:cNvSpPr txBox="true"/>
          <p:nvPr/>
        </p:nvSpPr>
        <p:spPr>
          <a:xfrm rot="0">
            <a:off x="1299099" y="197841"/>
            <a:ext cx="14971309" cy="847725"/>
          </a:xfrm>
          <a:prstGeom prst="rect">
            <a:avLst/>
          </a:prstGeom>
        </p:spPr>
        <p:txBody>
          <a:bodyPr anchor="t" rtlCol="false" tIns="0" lIns="0" bIns="0" rIns="0">
            <a:spAutoFit/>
          </a:bodyPr>
          <a:lstStyle/>
          <a:p>
            <a:pPr algn="ctr" marL="0" indent="0" lvl="0">
              <a:lnSpc>
                <a:spcPts val="6720"/>
              </a:lnSpc>
              <a:spcBef>
                <a:spcPct val="0"/>
              </a:spcBef>
            </a:pPr>
            <a:r>
              <a:rPr lang="en-US" b="true" sz="5600" u="sng">
                <a:solidFill>
                  <a:srgbClr val="E7D0C4"/>
                </a:solidFill>
                <a:latin typeface="Montserrat Bold"/>
                <a:ea typeface="Montserrat Bold"/>
                <a:cs typeface="Montserrat Bold"/>
                <a:sym typeface="Montserrat Bold"/>
              </a:rPr>
              <a:t>Key Features</a:t>
            </a:r>
            <a:r>
              <a:rPr lang="en-US" b="true" sz="5600">
                <a:solidFill>
                  <a:srgbClr val="E7D0C4"/>
                </a:solidFill>
                <a:latin typeface="Montserrat Bold"/>
                <a:ea typeface="Montserrat Bold"/>
                <a:cs typeface="Montserrat Bold"/>
                <a:sym typeface="Montserrat Bold"/>
              </a:rPr>
              <a:t> </a:t>
            </a:r>
            <a:r>
              <a:rPr lang="en-US" sz="5600">
                <a:solidFill>
                  <a:srgbClr val="E7D0C4"/>
                </a:solidFill>
                <a:latin typeface="Montserrat"/>
                <a:ea typeface="Montserrat"/>
                <a:cs typeface="Montserrat"/>
                <a:sym typeface="Montserrat"/>
              </a:rPr>
              <a:t>(8 Dashboards &amp; AI Model)</a:t>
            </a:r>
            <a:r>
              <a:rPr lang="en-US" b="true" sz="5600">
                <a:solidFill>
                  <a:srgbClr val="E7D0C4"/>
                </a:solidFill>
                <a:latin typeface="Montserrat Bold"/>
                <a:ea typeface="Montserrat Bold"/>
                <a:cs typeface="Montserrat Bold"/>
                <a:sym typeface="Montserrat Bold"/>
              </a:rPr>
              <a:t>      </a:t>
            </a:r>
          </a:p>
        </p:txBody>
      </p:sp>
      <p:sp>
        <p:nvSpPr>
          <p:cNvPr name="TextBox 23" id="23"/>
          <p:cNvSpPr txBox="true"/>
          <p:nvPr/>
        </p:nvSpPr>
        <p:spPr>
          <a:xfrm rot="0">
            <a:off x="450201"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01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Retention Analysis</a:t>
            </a:r>
          </a:p>
        </p:txBody>
      </p:sp>
      <p:sp>
        <p:nvSpPr>
          <p:cNvPr name="TextBox 24" id="24"/>
          <p:cNvSpPr txBox="true"/>
          <p:nvPr/>
        </p:nvSpPr>
        <p:spPr>
          <a:xfrm rot="0">
            <a:off x="4954671"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02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Attrition Analysis</a:t>
            </a:r>
          </a:p>
        </p:txBody>
      </p:sp>
      <p:sp>
        <p:nvSpPr>
          <p:cNvPr name="TextBox 25" id="25"/>
          <p:cNvSpPr txBox="true"/>
          <p:nvPr/>
        </p:nvSpPr>
        <p:spPr>
          <a:xfrm rot="0">
            <a:off x="9489697" y="2235086"/>
            <a:ext cx="3388048" cy="290480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03</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Yearly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Salary Analysis</a:t>
            </a:r>
          </a:p>
        </p:txBody>
      </p:sp>
      <p:sp>
        <p:nvSpPr>
          <p:cNvPr name="TextBox 26" id="26"/>
          <p:cNvSpPr txBox="true"/>
          <p:nvPr/>
        </p:nvSpPr>
        <p:spPr>
          <a:xfrm rot="0">
            <a:off x="13992170"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04</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Promotion Analysis</a:t>
            </a:r>
          </a:p>
        </p:txBody>
      </p:sp>
      <p:sp>
        <p:nvSpPr>
          <p:cNvPr name="TextBox 27" id="27"/>
          <p:cNvSpPr txBox="true"/>
          <p:nvPr/>
        </p:nvSpPr>
        <p:spPr>
          <a:xfrm rot="0">
            <a:off x="452197" y="6919037"/>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05</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Performance  Analysis</a:t>
            </a:r>
          </a:p>
        </p:txBody>
      </p:sp>
      <p:sp>
        <p:nvSpPr>
          <p:cNvPr name="TextBox 28" id="28"/>
          <p:cNvSpPr txBox="true"/>
          <p:nvPr/>
        </p:nvSpPr>
        <p:spPr>
          <a:xfrm rot="0">
            <a:off x="4954671" y="6672117"/>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06</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Satisfaction Analysis</a:t>
            </a:r>
          </a:p>
        </p:txBody>
      </p:sp>
      <p:sp>
        <p:nvSpPr>
          <p:cNvPr name="TextBox 29" id="29"/>
          <p:cNvSpPr txBox="true"/>
          <p:nvPr/>
        </p:nvSpPr>
        <p:spPr>
          <a:xfrm rot="0">
            <a:off x="9489697" y="6666565"/>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07</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Performance Tracker</a:t>
            </a:r>
          </a:p>
        </p:txBody>
      </p:sp>
      <p:sp>
        <p:nvSpPr>
          <p:cNvPr name="TextBox 30" id="30"/>
          <p:cNvSpPr txBox="true"/>
          <p:nvPr/>
        </p:nvSpPr>
        <p:spPr>
          <a:xfrm rot="0">
            <a:off x="14024723" y="6352402"/>
            <a:ext cx="3388048" cy="143795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08</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Tree</a:t>
            </a:r>
          </a:p>
        </p:txBody>
      </p:sp>
      <p:sp>
        <p:nvSpPr>
          <p:cNvPr name="TextBox 31" id="31"/>
          <p:cNvSpPr txBox="true"/>
          <p:nvPr/>
        </p:nvSpPr>
        <p:spPr>
          <a:xfrm rot="0">
            <a:off x="14024723" y="8333338"/>
            <a:ext cx="3388048" cy="143795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09</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AI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292D"/>
        </a:solidFill>
      </p:bgPr>
    </p:bg>
    <p:spTree>
      <p:nvGrpSpPr>
        <p:cNvPr id="1" name=""/>
        <p:cNvGrpSpPr/>
        <p:nvPr/>
      </p:nvGrpSpPr>
      <p:grpSpPr>
        <a:xfrm>
          <a:off x="0" y="0"/>
          <a:ext cx="0" cy="0"/>
          <a:chOff x="0" y="0"/>
          <a:chExt cx="0" cy="0"/>
        </a:xfrm>
      </p:grpSpPr>
      <p:grpSp>
        <p:nvGrpSpPr>
          <p:cNvPr name="Group 2" id="2"/>
          <p:cNvGrpSpPr/>
          <p:nvPr/>
        </p:nvGrpSpPr>
        <p:grpSpPr>
          <a:xfrm rot="-5400000">
            <a:off x="-4656700" y="5367721"/>
            <a:ext cx="7609535" cy="5353706"/>
            <a:chOff x="0" y="0"/>
            <a:chExt cx="866460" cy="609600"/>
          </a:xfrm>
        </p:grpSpPr>
        <p:sp>
          <p:nvSpPr>
            <p:cNvPr name="Freeform 3" id="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4" id="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6674311" y="754"/>
            <a:ext cx="7609535" cy="5353706"/>
            <a:chOff x="0" y="0"/>
            <a:chExt cx="866460" cy="609600"/>
          </a:xfrm>
        </p:grpSpPr>
        <p:sp>
          <p:nvSpPr>
            <p:cNvPr name="Freeform 6" id="6"/>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7" id="7"/>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674311" y="6121308"/>
            <a:ext cx="7609535" cy="5353706"/>
            <a:chOff x="0" y="0"/>
            <a:chExt cx="866460" cy="609600"/>
          </a:xfrm>
        </p:grpSpPr>
        <p:sp>
          <p:nvSpPr>
            <p:cNvPr name="Freeform 9" id="9"/>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10" id="10"/>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637372" y="2400386"/>
            <a:ext cx="10801277" cy="5859230"/>
          </a:xfrm>
          <a:custGeom>
            <a:avLst/>
            <a:gdLst/>
            <a:ahLst/>
            <a:cxnLst/>
            <a:rect r="r" b="b" t="t" l="l"/>
            <a:pathLst>
              <a:path h="5859230" w="10801277">
                <a:moveTo>
                  <a:pt x="0" y="0"/>
                </a:moveTo>
                <a:lnTo>
                  <a:pt x="10801277" y="0"/>
                </a:lnTo>
                <a:lnTo>
                  <a:pt x="10801277" y="5859230"/>
                </a:lnTo>
                <a:lnTo>
                  <a:pt x="0" y="5859230"/>
                </a:lnTo>
                <a:lnTo>
                  <a:pt x="0" y="0"/>
                </a:lnTo>
                <a:close/>
              </a:path>
            </a:pathLst>
          </a:custGeom>
          <a:blipFill>
            <a:blip r:embed="rId2"/>
            <a:stretch>
              <a:fillRect l="0" t="0" r="-384" b="0"/>
            </a:stretch>
          </a:blipFill>
          <a:ln cap="rnd">
            <a:noFill/>
            <a:prstDash val="solid"/>
            <a:round/>
          </a:ln>
        </p:spPr>
      </p:sp>
      <p:grpSp>
        <p:nvGrpSpPr>
          <p:cNvPr name="Group 12" id="12"/>
          <p:cNvGrpSpPr/>
          <p:nvPr/>
        </p:nvGrpSpPr>
        <p:grpSpPr>
          <a:xfrm rot="0">
            <a:off x="3442873" y="8514354"/>
            <a:ext cx="1487891" cy="14878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87C78"/>
            </a:solidFill>
          </p:spPr>
        </p:sp>
        <p:sp>
          <p:nvSpPr>
            <p:cNvPr name="TextBox 14" id="14"/>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092218" y="199405"/>
            <a:ext cx="6646489" cy="829295"/>
          </a:xfrm>
          <a:prstGeom prst="rect">
            <a:avLst/>
          </a:prstGeom>
        </p:spPr>
        <p:txBody>
          <a:bodyPr anchor="t" rtlCol="false" tIns="0" lIns="0" bIns="0" rIns="0">
            <a:spAutoFit/>
          </a:bodyPr>
          <a:lstStyle/>
          <a:p>
            <a:pPr algn="ctr">
              <a:lnSpc>
                <a:spcPts val="6790"/>
              </a:lnSpc>
            </a:pPr>
            <a:r>
              <a:rPr lang="en-US" sz="4850">
                <a:solidFill>
                  <a:srgbClr val="E7D0C4"/>
                </a:solidFill>
                <a:latin typeface="League Spartan"/>
                <a:ea typeface="League Spartan"/>
                <a:cs typeface="League Spartan"/>
                <a:sym typeface="League Spartan"/>
              </a:rPr>
              <a:t>DASHBOARDS</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E7D0C4"/>
                </a:solidFill>
                <a:latin typeface="Canva Sans"/>
                <a:ea typeface="Canva Sans"/>
                <a:cs typeface="Canva Sans"/>
                <a:sym typeface="Canva Sans"/>
              </a:rPr>
              <a:t>9</a:t>
            </a:r>
          </a:p>
        </p:txBody>
      </p:sp>
      <p:sp>
        <p:nvSpPr>
          <p:cNvPr name="TextBox 17" id="17"/>
          <p:cNvSpPr txBox="true"/>
          <p:nvPr/>
        </p:nvSpPr>
        <p:spPr>
          <a:xfrm rot="0">
            <a:off x="1028700" y="1308229"/>
            <a:ext cx="16773525" cy="1599274"/>
          </a:xfrm>
          <a:prstGeom prst="rect">
            <a:avLst/>
          </a:prstGeom>
        </p:spPr>
        <p:txBody>
          <a:bodyPr anchor="t" rtlCol="false" tIns="0" lIns="0" bIns="0" rIns="0">
            <a:spAutoFit/>
          </a:bodyPr>
          <a:lstStyle/>
          <a:p>
            <a:pPr algn="ctr">
              <a:lnSpc>
                <a:spcPts val="3201"/>
              </a:lnSpc>
              <a:spcBef>
                <a:spcPct val="0"/>
              </a:spcBef>
            </a:pPr>
            <a:r>
              <a:rPr lang="en-US" b="true" sz="2286">
                <a:solidFill>
                  <a:srgbClr val="E7D0C4"/>
                </a:solidFill>
                <a:latin typeface="Glacial Indifference Bold"/>
                <a:ea typeface="Glacial Indifference Bold"/>
                <a:cs typeface="Glacial Indifference Bold"/>
                <a:sym typeface="Glacial Indifference Bold"/>
              </a:rPr>
              <a:t>Dashboards sh</a:t>
            </a:r>
            <a:r>
              <a:rPr lang="en-US" b="true" sz="2286">
                <a:solidFill>
                  <a:srgbClr val="E7D0C4"/>
                </a:solidFill>
                <a:latin typeface="Glacial Indifference Bold"/>
                <a:ea typeface="Glacial Indifference Bold"/>
                <a:cs typeface="Glacial Indifference Bold"/>
                <a:sym typeface="Glacial Indifference Bold"/>
              </a:rPr>
              <a:t>owcase practical examples from the HR analytics project, including insights and prediction outputs that support data-driven decision making.</a:t>
            </a:r>
          </a:p>
          <a:p>
            <a:pPr algn="ctr">
              <a:lnSpc>
                <a:spcPts val="3201"/>
              </a:lnSpc>
              <a:spcBef>
                <a:spcPct val="0"/>
              </a:spcBef>
            </a:pPr>
          </a:p>
          <a:p>
            <a:pPr algn="ctr">
              <a:lnSpc>
                <a:spcPts val="3201"/>
              </a:lnSpc>
              <a:spcBef>
                <a:spcPct val="0"/>
              </a:spcBef>
            </a:pPr>
          </a:p>
        </p:txBody>
      </p:sp>
      <p:sp>
        <p:nvSpPr>
          <p:cNvPr name="TextBox 18" id="18"/>
          <p:cNvSpPr txBox="true"/>
          <p:nvPr/>
        </p:nvSpPr>
        <p:spPr>
          <a:xfrm rot="0">
            <a:off x="4186819" y="8683861"/>
            <a:ext cx="8068539" cy="996218"/>
          </a:xfrm>
          <a:prstGeom prst="rect">
            <a:avLst/>
          </a:prstGeom>
        </p:spPr>
        <p:txBody>
          <a:bodyPr anchor="t" rtlCol="false" tIns="0" lIns="0" bIns="0" rIns="0">
            <a:spAutoFit/>
          </a:bodyPr>
          <a:lstStyle/>
          <a:p>
            <a:pPr algn="ctr">
              <a:lnSpc>
                <a:spcPts val="8254"/>
              </a:lnSpc>
              <a:spcBef>
                <a:spcPct val="0"/>
              </a:spcBef>
            </a:pPr>
            <a:r>
              <a:rPr lang="en-US" b="true" sz="5896" u="sng">
                <a:solidFill>
                  <a:srgbClr val="E7D0C4"/>
                </a:solidFill>
                <a:latin typeface="Glacial Indifference Bold"/>
                <a:ea typeface="Glacial Indifference Bold"/>
                <a:cs typeface="Glacial Indifference Bold"/>
                <a:sym typeface="Glacial Indifference Bold"/>
                <a:hlinkClick r:id="rId3" tooltip="https://app.powerbi.com/view?r=eyJrIjoiNWE2OGNlYzQtYWE4Yy00ZGFhLTlhNjUtN2MwMjlhMzIyMDFiIiwidCI6IjQwMzVhMjEzLWU2NGUtNGI3Ny05NmNhLTkyNDFjODVjY2NhYyJ9"/>
              </a:rPr>
              <a:t>Check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DAG6d1dK67U</dc:identifier>
  <dcterms:modified xsi:type="dcterms:W3CDTF">2011-08-01T06:04:30Z</dcterms:modified>
  <cp:revision>1</cp:revision>
  <dc:title>Dark and White Minimalist Business Growth &amp; Financial Data Presentation</dc:title>
</cp:coreProperties>
</file>